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11"/>
  </p:notesMasterIdLst>
  <p:handoutMasterIdLst>
    <p:handoutMasterId r:id="rId12"/>
  </p:handoutMasterIdLst>
  <p:sldIdLst>
    <p:sldId id="286" r:id="rId2"/>
    <p:sldId id="432" r:id="rId3"/>
    <p:sldId id="433" r:id="rId4"/>
    <p:sldId id="434" r:id="rId5"/>
    <p:sldId id="435" r:id="rId6"/>
    <p:sldId id="436" r:id="rId7"/>
    <p:sldId id="437" r:id="rId8"/>
    <p:sldId id="438" r:id="rId9"/>
    <p:sldId id="431" r:id="rId10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286"/>
            <p14:sldId id="432"/>
            <p14:sldId id="433"/>
            <p14:sldId id="434"/>
            <p14:sldId id="435"/>
            <p14:sldId id="436"/>
            <p14:sldId id="437"/>
            <p14:sldId id="438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88"/>
    <a:srgbClr val="092240"/>
    <a:srgbClr val="F8FA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-name </a:t>
            </a:r>
          </a:p>
          <a:p>
            <a:r>
              <a:rPr lang="en-GB"/>
              <a:t>-title </a:t>
            </a:r>
          </a:p>
          <a:p>
            <a:r>
              <a:rPr lang="en-GB"/>
              <a:t>- funders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8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-422 million people live with diabetes </a:t>
            </a:r>
          </a:p>
          <a:p>
            <a:r>
              <a:rPr lang="en-GB"/>
              <a:t>- all a risk of complication DR</a:t>
            </a:r>
          </a:p>
          <a:p>
            <a:r>
              <a:rPr lang="en-GB"/>
              <a:t>- if left undiagnosed and un treated – can cause irreversible vision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 regular screenings</a:t>
            </a:r>
          </a:p>
          <a:p>
            <a:r>
              <a:rPr lang="en-GB"/>
              <a:t>- using a fundus camera </a:t>
            </a:r>
          </a:p>
          <a:p>
            <a:r>
              <a:rPr lang="en-GB"/>
              <a:t>- compliance is low </a:t>
            </a:r>
          </a:p>
          <a:p>
            <a:r>
              <a:rPr lang="en-GB"/>
              <a:t>- due to the inconvenience </a:t>
            </a:r>
          </a:p>
          <a:p>
            <a:r>
              <a:rPr lang="en-GB"/>
              <a:t>- work is going into address this bring the screening closer to home</a:t>
            </a:r>
          </a:p>
          <a:p>
            <a:r>
              <a:rPr lang="en-GB"/>
              <a:t>- but fundus cameras are v bulky and expensive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37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-therefore research has gone into developing portable fundus camera or retina imagers</a:t>
            </a:r>
          </a:p>
          <a:p>
            <a:r>
              <a:rPr lang="en-GB"/>
              <a:t>With many do this by creating adapters for smartphones</a:t>
            </a:r>
          </a:p>
          <a:p>
            <a:r>
              <a:rPr lang="en-GB"/>
              <a:t>- however these still require a skilled operator to take the images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8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6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 device is a adapter for a Motorola g50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imaging, fixation and illumination of the system is all co-axial </a:t>
            </a:r>
          </a:p>
          <a:p>
            <a:r>
              <a:rPr lang="en-GB"/>
              <a:t>- the imaging system </a:t>
            </a:r>
            <a:r>
              <a:rPr lang="en-GB" err="1"/>
              <a:t>minics</a:t>
            </a:r>
            <a:r>
              <a:rPr lang="en-GB"/>
              <a:t> a indirect ophthalmoscope using the phone’s front facing camera to capture the image</a:t>
            </a:r>
          </a:p>
          <a:p>
            <a:r>
              <a:rPr lang="en-GB"/>
              <a:t>- a fixation system allows the patient to self-align </a:t>
            </a:r>
            <a:r>
              <a:rPr lang="en-GB" err="1"/>
              <a:t>thei</a:t>
            </a:r>
            <a:r>
              <a:rPr lang="en-GB"/>
              <a:t> eye to the camera </a:t>
            </a:r>
          </a:p>
          <a:p>
            <a:endParaRPr lang="en-GB"/>
          </a:p>
          <a:p>
            <a:r>
              <a:rPr lang="en-GB"/>
              <a:t>- it is compact and easy to assemble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7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 images using a translucent eye phantom </a:t>
            </a:r>
          </a:p>
          <a:p>
            <a:r>
              <a:rPr lang="en-GB"/>
              <a:t>- are In focus and </a:t>
            </a:r>
            <a:r>
              <a:rPr lang="en-GB" err="1"/>
              <a:t>evently</a:t>
            </a:r>
            <a:r>
              <a:rPr lang="en-GB"/>
              <a:t> illuminated </a:t>
            </a:r>
          </a:p>
          <a:p>
            <a:r>
              <a:rPr lang="en-GB"/>
              <a:t>- key </a:t>
            </a:r>
            <a:r>
              <a:rPr lang="en-GB" err="1"/>
              <a:t>landmarkds</a:t>
            </a:r>
            <a:r>
              <a:rPr lang="en-GB"/>
              <a:t> can be seen </a:t>
            </a:r>
          </a:p>
          <a:p>
            <a:r>
              <a:rPr lang="en-GB"/>
              <a:t>- rejection of reflection landmarks underway, which we think is </a:t>
            </a:r>
            <a:r>
              <a:rPr lang="en-GB" err="1"/>
              <a:t>cornealback</a:t>
            </a:r>
            <a:r>
              <a:rPr lang="en-GB"/>
              <a:t> reflection </a:t>
            </a:r>
          </a:p>
          <a:p>
            <a:endParaRPr lang="en-GB"/>
          </a:p>
          <a:p>
            <a:r>
              <a:rPr lang="en-GB"/>
              <a:t>- we are currently </a:t>
            </a:r>
            <a:r>
              <a:rPr lang="en-GB" err="1"/>
              <a:t>redigning</a:t>
            </a:r>
            <a:r>
              <a:rPr lang="en-GB"/>
              <a:t> to address this </a:t>
            </a:r>
          </a:p>
          <a:p>
            <a:endParaRPr lang="en-GB"/>
          </a:p>
          <a:p>
            <a:r>
              <a:rPr lang="en-GB"/>
              <a:t>- subjectively, the fixation system is effect, with the fixation points </a:t>
            </a:r>
            <a:r>
              <a:rPr lang="en-GB" err="1"/>
              <a:t>beind</a:t>
            </a:r>
            <a:r>
              <a:rPr lang="en-GB"/>
              <a:t> clearly identifiable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7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 we continue redesigning the device we aim to create </a:t>
            </a:r>
          </a:p>
          <a:p>
            <a:endParaRPr lang="en-GB"/>
          </a:p>
          <a:p>
            <a:r>
              <a:rPr lang="en-GB"/>
              <a:t>This will allow patients to perform a basic screening at home,</a:t>
            </a:r>
          </a:p>
          <a:p>
            <a:endParaRPr lang="en-GB"/>
          </a:p>
          <a:p>
            <a:r>
              <a:rPr lang="en-GB"/>
              <a:t>Which will allow us diagnose DR at its earlier stages and in turn….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7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8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092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20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050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4051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4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1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spc="300">
                <a:latin typeface="Arial" panose="020B0604020202020204" pitchFamily="34" charset="0"/>
                <a:cs typeface="Arial" panose="020B0604020202020204" pitchFamily="34" charset="0"/>
              </a:rPr>
              <a:t>   THE UNIVERSITY OF STRATHCLYDE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35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73" r:id="rId8"/>
    <p:sldLayoutId id="2147484074" r:id="rId9"/>
    <p:sldLayoutId id="2147484076" r:id="rId10"/>
    <p:sldLayoutId id="2147484016" r:id="rId11"/>
    <p:sldLayoutId id="2147484048" r:id="rId12"/>
    <p:sldLayoutId id="2147484024" r:id="rId13"/>
    <p:sldLayoutId id="2147484078" r:id="rId14"/>
    <p:sldLayoutId id="2147484029" r:id="rId15"/>
    <p:sldLayoutId id="2147484075" r:id="rId16"/>
    <p:sldLayoutId id="2147484040" r:id="rId17"/>
    <p:sldLayoutId id="2147484030" r:id="rId18"/>
    <p:sldLayoutId id="2147484031" r:id="rId19"/>
    <p:sldLayoutId id="2147484032" r:id="rId20"/>
    <p:sldLayoutId id="2147484077" r:id="rId21"/>
    <p:sldLayoutId id="2147484036" r:id="rId22"/>
    <p:sldLayoutId id="2147484044" r:id="rId23"/>
    <p:sldLayoutId id="2147484045" r:id="rId24"/>
    <p:sldLayoutId id="2147484046" r:id="rId25"/>
    <p:sldLayoutId id="2147484049" r:id="rId26"/>
    <p:sldLayoutId id="2147484050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02060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ircle with veins&#10;&#10;Description automatically generated">
            <a:extLst>
              <a:ext uri="{FF2B5EF4-FFF2-40B4-BE49-F238E27FC236}">
                <a16:creationId xmlns:a16="http://schemas.microsoft.com/office/drawing/2014/main" id="{B1E292D4-88DD-C888-3C70-69811BF96A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7" b="2667"/>
          <a:stretch/>
        </p:blipFill>
        <p:spPr>
          <a:xfrm>
            <a:off x="2555493" y="-530"/>
            <a:ext cx="7081011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</a:t>
            </a:fld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/>
              <a:t>  </a:t>
            </a:r>
            <a:r>
              <a:rPr lang="en-US" sz="1200" spc="30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81222-DB4E-4541-BEB5-CEB6BFF74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81" y="511630"/>
            <a:ext cx="1865573" cy="134956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2E1FCBF-6639-88E9-D927-3EE7E6413B3C}"/>
              </a:ext>
            </a:extLst>
          </p:cNvPr>
          <p:cNvSpPr txBox="1">
            <a:spLocks/>
          </p:cNvSpPr>
          <p:nvPr/>
        </p:nvSpPr>
        <p:spPr>
          <a:xfrm>
            <a:off x="1222613" y="196801"/>
            <a:ext cx="9275807" cy="2978332"/>
          </a:xfrm>
          <a:prstGeom prst="rect">
            <a:avLst/>
          </a:prstGeom>
          <a:ln>
            <a:noFill/>
          </a:ln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6000" spc="0">
                <a:solidFill>
                  <a:schemeClr val="bg1"/>
                </a:solidFill>
              </a:rPr>
              <a:t>Smartphone-based Retinal Imager for Self-Monitoring of Diabetic Retinopathy</a:t>
            </a:r>
            <a:endParaRPr lang="en-US" sz="6000" spc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89E98A-0525-B750-7053-F4D95F7E0F4A}"/>
              </a:ext>
            </a:extLst>
          </p:cNvPr>
          <p:cNvSpPr/>
          <p:nvPr/>
        </p:nvSpPr>
        <p:spPr>
          <a:xfrm>
            <a:off x="6685446" y="5300195"/>
            <a:ext cx="5316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i="1">
                <a:solidFill>
                  <a:schemeClr val="bg1"/>
                </a:solidFill>
              </a:rPr>
              <a:t>Funded by: University of Strathclyde (SRSS REA programme) and IDCP Scotland Ltd.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B7F27C-B71D-F9C5-2DC5-62A14F27D900}"/>
              </a:ext>
            </a:extLst>
          </p:cNvPr>
          <p:cNvSpPr/>
          <p:nvPr/>
        </p:nvSpPr>
        <p:spPr>
          <a:xfrm>
            <a:off x="1291540" y="4357505"/>
            <a:ext cx="10664587" cy="217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>
                <a:solidFill>
                  <a:schemeClr val="bg1"/>
                </a:solidFill>
              </a:rPr>
              <a:t>Keely Shand</a:t>
            </a:r>
            <a:r>
              <a:rPr lang="en-GB" sz="2400" i="1" baseline="30000">
                <a:solidFill>
                  <a:schemeClr val="bg1"/>
                </a:solidFill>
              </a:rPr>
              <a:t>1</a:t>
            </a:r>
            <a:r>
              <a:rPr lang="en-GB" sz="2400" i="1">
                <a:solidFill>
                  <a:schemeClr val="bg1"/>
                </a:solidFill>
              </a:rPr>
              <a:t>, Jamie Thomson</a:t>
            </a:r>
            <a:r>
              <a:rPr lang="en-GB" sz="2400" i="1" baseline="30000">
                <a:solidFill>
                  <a:schemeClr val="bg1"/>
                </a:solidFill>
              </a:rPr>
              <a:t>2</a:t>
            </a:r>
            <a:r>
              <a:rPr lang="en-GB" sz="2400" i="1">
                <a:solidFill>
                  <a:schemeClr val="bg1"/>
                </a:solidFill>
              </a:rPr>
              <a:t>, Sam Philip</a:t>
            </a:r>
            <a:r>
              <a:rPr lang="en-GB" sz="2400" i="1" baseline="30000">
                <a:solidFill>
                  <a:schemeClr val="bg1"/>
                </a:solidFill>
              </a:rPr>
              <a:t>3</a:t>
            </a:r>
            <a:r>
              <a:rPr lang="en-GB" sz="2400" i="1">
                <a:solidFill>
                  <a:schemeClr val="bg1"/>
                </a:solidFill>
              </a:rPr>
              <a:t>, Jan Boers</a:t>
            </a:r>
            <a:r>
              <a:rPr lang="en-GB" sz="2400" i="1" baseline="30000">
                <a:solidFill>
                  <a:schemeClr val="bg1"/>
                </a:solidFill>
              </a:rPr>
              <a:t>2</a:t>
            </a:r>
            <a:r>
              <a:rPr lang="en-GB" sz="2400" i="1">
                <a:solidFill>
                  <a:schemeClr val="bg1"/>
                </a:solidFill>
              </a:rPr>
              <a:t>, Mario Ettore Giardini</a:t>
            </a:r>
            <a:r>
              <a:rPr lang="en-GB" sz="2400" i="1" baseline="30000">
                <a:solidFill>
                  <a:schemeClr val="bg1"/>
                </a:solidFill>
              </a:rPr>
              <a:t>1</a:t>
            </a:r>
          </a:p>
          <a:p>
            <a:endParaRPr lang="en-GB" sz="2400" i="1" baseline="30000">
              <a:solidFill>
                <a:schemeClr val="bg1"/>
              </a:solidFill>
            </a:endParaRPr>
          </a:p>
          <a:p>
            <a:endParaRPr lang="en-GB" sz="2400" i="1" baseline="30000">
              <a:solidFill>
                <a:schemeClr val="bg1"/>
              </a:solidFill>
            </a:endParaRPr>
          </a:p>
          <a:p>
            <a:endParaRPr lang="en-GB" sz="2000" i="1" baseline="30000">
              <a:solidFill>
                <a:schemeClr val="bg1"/>
              </a:solidFill>
            </a:endParaRPr>
          </a:p>
          <a:p>
            <a:r>
              <a:rPr lang="en-GB" sz="1400" i="1" baseline="30000">
                <a:solidFill>
                  <a:schemeClr val="bg1"/>
                </a:solidFill>
              </a:rPr>
              <a:t>1 </a:t>
            </a:r>
            <a:r>
              <a:rPr lang="en-GB" sz="1400" i="1">
                <a:solidFill>
                  <a:schemeClr val="bg1"/>
                </a:solidFill>
              </a:rPr>
              <a:t>University of Strathclyde, Glasgow</a:t>
            </a:r>
          </a:p>
          <a:p>
            <a:r>
              <a:rPr lang="en-GB" sz="1400" i="1" baseline="30000">
                <a:solidFill>
                  <a:schemeClr val="bg1"/>
                </a:solidFill>
              </a:rPr>
              <a:t>2 </a:t>
            </a:r>
            <a:r>
              <a:rPr lang="en-GB" sz="1400" i="1">
                <a:solidFill>
                  <a:schemeClr val="bg1"/>
                </a:solidFill>
              </a:rPr>
              <a:t>IDCP Scotland Ltd</a:t>
            </a:r>
          </a:p>
          <a:p>
            <a:r>
              <a:rPr lang="en-GB" sz="1400" i="1" baseline="30000">
                <a:solidFill>
                  <a:schemeClr val="bg1"/>
                </a:solidFill>
              </a:rPr>
              <a:t>3 </a:t>
            </a:r>
            <a:r>
              <a:rPr lang="en-GB" sz="1400" i="1">
                <a:solidFill>
                  <a:schemeClr val="bg1"/>
                </a:solidFill>
              </a:rPr>
              <a:t>NHS Grampian &amp; University of Aberdeen </a:t>
            </a:r>
          </a:p>
        </p:txBody>
      </p:sp>
      <p:pic>
        <p:nvPicPr>
          <p:cNvPr id="4" name="pres1_NormAmp">
            <a:hlinkClick r:id="" action="ppaction://media"/>
            <a:extLst>
              <a:ext uri="{FF2B5EF4-FFF2-40B4-BE49-F238E27FC236}">
                <a16:creationId xmlns:a16="http://schemas.microsoft.com/office/drawing/2014/main" id="{40FFAD3C-65BC-EC11-EC25-733BDAEF1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5821" y="4401298"/>
            <a:ext cx="609600" cy="5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8"/>
    </mc:Choice>
    <mc:Fallback xmlns="">
      <p:transition spd="slow" advTm="1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6D5CD1-B412-36ED-DE69-5012AD258F5B}"/>
              </a:ext>
            </a:extLst>
          </p:cNvPr>
          <p:cNvGrpSpPr/>
          <p:nvPr/>
        </p:nvGrpSpPr>
        <p:grpSpPr>
          <a:xfrm>
            <a:off x="1182383" y="1460103"/>
            <a:ext cx="10857748" cy="4889035"/>
            <a:chOff x="1123892" y="1742304"/>
            <a:chExt cx="11068108" cy="4762156"/>
          </a:xfrm>
        </p:grpSpPr>
        <p:pic>
          <p:nvPicPr>
            <p:cNvPr id="6" name="Picture 2" descr="Exeter-Eye-Diabetic-Retinopathy-eye-diagram - Exeter Eye">
              <a:extLst>
                <a:ext uri="{FF2B5EF4-FFF2-40B4-BE49-F238E27FC236}">
                  <a16:creationId xmlns:a16="http://schemas.microsoft.com/office/drawing/2014/main" id="{6A95E7F4-14B1-3DAE-5EB4-530F7B4BA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742304"/>
              <a:ext cx="6096000" cy="476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E03026-2DD3-7E09-AABF-FF0CFFBDC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314" t="13916" r="18641" b="44113"/>
            <a:stretch/>
          </p:blipFill>
          <p:spPr>
            <a:xfrm>
              <a:off x="1123892" y="1742304"/>
              <a:ext cx="4830133" cy="4317872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AFE3CDA-1AA6-2016-1473-20317A6E7454}"/>
              </a:ext>
            </a:extLst>
          </p:cNvPr>
          <p:cNvSpPr/>
          <p:nvPr/>
        </p:nvSpPr>
        <p:spPr>
          <a:xfrm>
            <a:off x="557881" y="168226"/>
            <a:ext cx="11209587" cy="1593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>
                <a:solidFill>
                  <a:schemeClr val="accent2"/>
                </a:solidFill>
                <a:latin typeface="+mj-lt"/>
              </a:rPr>
              <a:t>Diabetic Retinopathy</a:t>
            </a:r>
          </a:p>
          <a:p>
            <a:pPr marL="800065" lvl="1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b="1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38D14-363F-B9AA-90A3-9D3F83B51A4B}"/>
              </a:ext>
            </a:extLst>
          </p:cNvPr>
          <p:cNvSpPr txBox="1"/>
          <p:nvPr/>
        </p:nvSpPr>
        <p:spPr>
          <a:xfrm>
            <a:off x="1582057" y="6349138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>
                <a:solidFill>
                  <a:schemeClr val="tx2">
                    <a:lumMod val="75000"/>
                    <a:lumOff val="25000"/>
                  </a:schemeClr>
                </a:solidFill>
              </a:rPr>
              <a:t>Fig 1. Healthy Retina (left) and Retina with Diabetic Retinopathy (right). Adapted from </a:t>
            </a:r>
            <a:r>
              <a:rPr lang="en-GB" sz="1100" b="0" i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Diabetic retinopathy stock illustration by </a:t>
            </a:r>
            <a:r>
              <a:rPr lang="en-GB" sz="1100" b="0" i="1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TefiM</a:t>
            </a:r>
            <a:r>
              <a:rPr lang="en-GB" sz="1100" b="0" i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, 2017, iStock. Retrieved from https://www.istockphoto.com/vector/diabetic-retinopathy-gm653408680-118803049.  </a:t>
            </a:r>
          </a:p>
          <a:p>
            <a:pPr algn="ctr"/>
            <a:endParaRPr lang="en-GB"/>
          </a:p>
        </p:txBody>
      </p:sp>
      <p:pic>
        <p:nvPicPr>
          <p:cNvPr id="2" name="Presentationtest1_Normalised + Amp">
            <a:hlinkClick r:id="" action="ppaction://media"/>
            <a:extLst>
              <a:ext uri="{FF2B5EF4-FFF2-40B4-BE49-F238E27FC236}">
                <a16:creationId xmlns:a16="http://schemas.microsoft.com/office/drawing/2014/main" id="{A334B574-9F9E-D861-22D0-D27340C20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6775" y="5588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6"/>
    </mc:Choice>
    <mc:Fallback xmlns="">
      <p:transition spd="slow" advTm="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5A1723-B033-F5FC-07BF-95E1F30D01DB}"/>
              </a:ext>
            </a:extLst>
          </p:cNvPr>
          <p:cNvSpPr txBox="1"/>
          <p:nvPr/>
        </p:nvSpPr>
        <p:spPr>
          <a:xfrm>
            <a:off x="7940947" y="3273668"/>
            <a:ext cx="229568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>
                <a:solidFill>
                  <a:schemeClr val="accent1"/>
                </a:solidFill>
              </a:rPr>
              <a:t>Bulky </a:t>
            </a:r>
          </a:p>
          <a:p>
            <a:pPr algn="ctr">
              <a:lnSpc>
                <a:spcPct val="150000"/>
              </a:lnSpc>
            </a:pPr>
            <a:r>
              <a:rPr lang="en-GB" sz="3200">
                <a:solidFill>
                  <a:schemeClr val="accent1"/>
                </a:solidFill>
              </a:rPr>
              <a:t>&amp; </a:t>
            </a:r>
          </a:p>
          <a:p>
            <a:pPr algn="ctr">
              <a:lnSpc>
                <a:spcPct val="150000"/>
              </a:lnSpc>
            </a:pPr>
            <a:r>
              <a:rPr lang="en-GB" sz="3200">
                <a:solidFill>
                  <a:schemeClr val="accent1"/>
                </a:solidFill>
              </a:rPr>
              <a:t>Expensive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1E460-31C4-577C-BCC2-591629F3AAF4}"/>
              </a:ext>
            </a:extLst>
          </p:cNvPr>
          <p:cNvSpPr txBox="1"/>
          <p:nvPr/>
        </p:nvSpPr>
        <p:spPr>
          <a:xfrm>
            <a:off x="5851998" y="165437"/>
            <a:ext cx="603880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800">
                <a:cs typeface="Arial" panose="020B0604020202020204" pitchFamily="34" charset="0"/>
              </a:rPr>
              <a:t>Screening Compliance is 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A13A9-82CC-6036-2F29-4134E35B276B}"/>
              </a:ext>
            </a:extLst>
          </p:cNvPr>
          <p:cNvSpPr txBox="1"/>
          <p:nvPr/>
        </p:nvSpPr>
        <p:spPr>
          <a:xfrm>
            <a:off x="5754008" y="6255816"/>
            <a:ext cx="623478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tx2">
                    <a:lumMod val="75000"/>
                    <a:lumOff val="25000"/>
                  </a:schemeClr>
                </a:solidFill>
              </a:rPr>
              <a:t>Fig 2. Screening for Diabetic Retinopathy using a fundus camera. Adapted from Retinal exam stock photo by propeller, 2014, iStock. </a:t>
            </a:r>
            <a:r>
              <a:rPr lang="en-GB" sz="1100" b="0" i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Retrieved from https://www.istockphoto.com/photo/retinal-exam-gm513445279-47247118?phrase=fundus+camera.</a:t>
            </a:r>
          </a:p>
        </p:txBody>
      </p:sp>
      <p:pic>
        <p:nvPicPr>
          <p:cNvPr id="9" name="Picture 8" descr="A person using an eye test device&#10;&#10;Description automatically generated">
            <a:extLst>
              <a:ext uri="{FF2B5EF4-FFF2-40B4-BE49-F238E27FC236}">
                <a16:creationId xmlns:a16="http://schemas.microsoft.com/office/drawing/2014/main" id="{7E9DC655-004F-24B8-122D-676D53A36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22" y="0"/>
            <a:ext cx="4578617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323C18-F373-0B94-046D-BB4BE1B87B42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701144" y="3425768"/>
            <a:ext cx="4239803" cy="956441"/>
          </a:xfrm>
          <a:prstGeom prst="straightConnector1">
            <a:avLst/>
          </a:prstGeom>
          <a:ln w="1206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res3_NormAmp">
            <a:hlinkClick r:id="" action="ppaction://media"/>
            <a:extLst>
              <a:ext uri="{FF2B5EF4-FFF2-40B4-BE49-F238E27FC236}">
                <a16:creationId xmlns:a16="http://schemas.microsoft.com/office/drawing/2014/main" id="{FE4E3BAB-D7BD-EA25-B1F1-9A031C462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3221" y="5263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0"/>
    </mc:Choice>
    <mc:Fallback xmlns="">
      <p:transition spd="slow" advTm="3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device to a person's eyes&#10;&#10;Description automatically generated">
            <a:extLst>
              <a:ext uri="{FF2B5EF4-FFF2-40B4-BE49-F238E27FC236}">
                <a16:creationId xmlns:a16="http://schemas.microsoft.com/office/drawing/2014/main" id="{4AF13662-2B77-2DD7-11CC-3030479651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r="20544" b="9126"/>
          <a:stretch/>
        </p:blipFill>
        <p:spPr>
          <a:xfrm>
            <a:off x="7273159" y="-73572"/>
            <a:ext cx="4918841" cy="694202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4D1A14-933B-6D3E-8A78-FEC80557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10" y="2851405"/>
            <a:ext cx="4414749" cy="39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and blue cell phone&#10;&#10;Description automatically generated">
            <a:extLst>
              <a:ext uri="{FF2B5EF4-FFF2-40B4-BE49-F238E27FC236}">
                <a16:creationId xmlns:a16="http://schemas.microsoft.com/office/drawing/2014/main" id="{14050F17-BF65-6466-F671-1C17D958F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0"/>
            <a:ext cx="4528680" cy="254350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C14BE2E-27DA-9E8A-57B4-33C6FF8A2850}"/>
              </a:ext>
            </a:extLst>
          </p:cNvPr>
          <p:cNvSpPr txBox="1"/>
          <p:nvPr/>
        </p:nvSpPr>
        <p:spPr>
          <a:xfrm>
            <a:off x="963079" y="2580646"/>
            <a:ext cx="41693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tx2">
                    <a:lumMod val="75000"/>
                    <a:lumOff val="25000"/>
                  </a:schemeClr>
                </a:solidFill>
              </a:rPr>
              <a:t>Fig 4. Peek Vision Smartphone-based retinal Imager</a:t>
            </a:r>
            <a:endParaRPr lang="en-GB" sz="1100" b="0" i="1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5764758-5B4C-2D5A-604A-245E46F409D9}"/>
              </a:ext>
            </a:extLst>
          </p:cNvPr>
          <p:cNvSpPr txBox="1"/>
          <p:nvPr/>
        </p:nvSpPr>
        <p:spPr>
          <a:xfrm>
            <a:off x="7059598" y="6615248"/>
            <a:ext cx="51324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bg1"/>
                </a:solidFill>
              </a:rPr>
              <a:t>Fig 6. Nun+ being used to take a Retinal Image, requires an operator. </a:t>
            </a:r>
            <a:endParaRPr lang="en-GB" sz="1100" b="0" i="1">
              <a:solidFill>
                <a:schemeClr val="bg1"/>
              </a:solidFill>
              <a:effectLst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8747D86-C1FC-EB93-19BD-7E7F35607DE5}"/>
              </a:ext>
            </a:extLst>
          </p:cNvPr>
          <p:cNvSpPr txBox="1"/>
          <p:nvPr/>
        </p:nvSpPr>
        <p:spPr>
          <a:xfrm>
            <a:off x="1355206" y="6567413"/>
            <a:ext cx="41693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tx2">
                    <a:lumMod val="75000"/>
                    <a:lumOff val="25000"/>
                  </a:schemeClr>
                </a:solidFill>
              </a:rPr>
              <a:t>Fig 5. Nun+ Smartphone-based retinal Imager</a:t>
            </a:r>
            <a:endParaRPr lang="en-GB" sz="1100" b="0" i="1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2" name="pres4_NormAmp">
            <a:hlinkClick r:id="" action="ppaction://media"/>
            <a:extLst>
              <a:ext uri="{FF2B5EF4-FFF2-40B4-BE49-F238E27FC236}">
                <a16:creationId xmlns:a16="http://schemas.microsoft.com/office/drawing/2014/main" id="{6C275B90-A753-C9DE-A2A6-D0A0F8820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5594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3"/>
    </mc:Choice>
    <mc:Fallback xmlns="">
      <p:transition spd="slow" advTm="1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ed eyeball&#10;&#10;Description automatically generated">
            <a:extLst>
              <a:ext uri="{FF2B5EF4-FFF2-40B4-BE49-F238E27FC236}">
                <a16:creationId xmlns:a16="http://schemas.microsoft.com/office/drawing/2014/main" id="{E3EFD3A1-E8C7-A314-BE98-23428EA7AB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r="17019"/>
          <a:stretch/>
        </p:blipFill>
        <p:spPr>
          <a:xfrm>
            <a:off x="5541580" y="-122749"/>
            <a:ext cx="6666400" cy="6752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AF8A4-7EFB-1C33-A9D1-8946CC5DEBC4}"/>
              </a:ext>
            </a:extLst>
          </p:cNvPr>
          <p:cNvSpPr txBox="1"/>
          <p:nvPr/>
        </p:nvSpPr>
        <p:spPr>
          <a:xfrm>
            <a:off x="5541580" y="6418877"/>
            <a:ext cx="6666400" cy="464827"/>
          </a:xfrm>
          <a:prstGeom prst="rect">
            <a:avLst/>
          </a:prstGeom>
          <a:solidFill>
            <a:srgbClr val="02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800" i="1">
                <a:solidFill>
                  <a:schemeClr val="bg2">
                    <a:lumMod val="75000"/>
                  </a:schemeClr>
                </a:solidFill>
              </a:rPr>
              <a:t>Fig  7. Retinal Image of Diabetic Retinopathy. Adapted from Retina of diabetic - diabetic </a:t>
            </a:r>
            <a:r>
              <a:rPr lang="en-GB" sz="800" i="1" err="1">
                <a:solidFill>
                  <a:schemeClr val="bg2">
                    <a:lumMod val="75000"/>
                  </a:schemeClr>
                </a:solidFill>
              </a:rPr>
              <a:t>retinophaty</a:t>
            </a:r>
            <a:r>
              <a:rPr lang="en-GB" sz="800" i="1">
                <a:solidFill>
                  <a:schemeClr val="bg2">
                    <a:lumMod val="75000"/>
                  </a:schemeClr>
                </a:solidFill>
              </a:rPr>
              <a:t> stock photo by  </a:t>
            </a:r>
            <a:r>
              <a:rPr lang="en-GB" sz="800" i="1" err="1">
                <a:solidFill>
                  <a:schemeClr val="bg2">
                    <a:lumMod val="75000"/>
                  </a:schemeClr>
                </a:solidFill>
              </a:rPr>
              <a:t>memorisz</a:t>
            </a:r>
            <a:r>
              <a:rPr lang="en-GB" sz="800" i="1">
                <a:solidFill>
                  <a:schemeClr val="bg2">
                    <a:lumMod val="75000"/>
                  </a:schemeClr>
                </a:solidFill>
              </a:rPr>
              <a:t>, 2014, iStock. </a:t>
            </a:r>
            <a:r>
              <a:rPr lang="en-GB" sz="800" b="0" i="1">
                <a:solidFill>
                  <a:schemeClr val="bg2">
                    <a:lumMod val="75000"/>
                  </a:schemeClr>
                </a:solidFill>
                <a:effectLst/>
              </a:rPr>
              <a:t>Retrieved from https://www.istockphoto.com/photo/retina-of-diabetic-diabetic-retinophaty-gm509686269-45975672?phrase=diabetic+retinopathy&amp;searchscope=image%2Cfilm.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FC951-2F5F-D3F8-DF6A-7109239AEFA6}"/>
              </a:ext>
            </a:extLst>
          </p:cNvPr>
          <p:cNvSpPr/>
          <p:nvPr/>
        </p:nvSpPr>
        <p:spPr>
          <a:xfrm>
            <a:off x="1114208" y="256084"/>
            <a:ext cx="4246257" cy="1080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800" b="1">
                <a:solidFill>
                  <a:schemeClr val="accent2"/>
                </a:solidFill>
                <a:latin typeface="+mj-lt"/>
              </a:rPr>
              <a:t>Aim</a:t>
            </a:r>
            <a:endParaRPr lang="en-GB" sz="2800" b="1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0EAE4-ACB3-2B62-9902-FE217E0887DE}"/>
              </a:ext>
            </a:extLst>
          </p:cNvPr>
          <p:cNvSpPr txBox="1"/>
          <p:nvPr/>
        </p:nvSpPr>
        <p:spPr>
          <a:xfrm>
            <a:off x="1114208" y="1644546"/>
            <a:ext cx="4888162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>
                <a:cs typeface="Arial" panose="020B0604020202020204" pitchFamily="34" charset="0"/>
              </a:rPr>
              <a:t>Create a </a:t>
            </a:r>
            <a:r>
              <a:rPr lang="en-US" sz="3600" b="1"/>
              <a:t>novel smartphone-based retinal imager </a:t>
            </a:r>
            <a:r>
              <a:rPr lang="en-US" sz="3600"/>
              <a:t>specifically for </a:t>
            </a:r>
            <a:r>
              <a:rPr lang="en-US" sz="3600" b="1"/>
              <a:t>self-imaging. </a:t>
            </a:r>
            <a:endParaRPr lang="en-US" sz="3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014B6C-CE8B-C3B6-B60C-DB79BBC1EC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73" r="12094"/>
          <a:stretch/>
        </p:blipFill>
        <p:spPr>
          <a:xfrm>
            <a:off x="5541580" y="-51569"/>
            <a:ext cx="6678732" cy="6470446"/>
          </a:xfrm>
          <a:prstGeom prst="rect">
            <a:avLst/>
          </a:prstGeom>
        </p:spPr>
      </p:pic>
      <p:pic>
        <p:nvPicPr>
          <p:cNvPr id="3" name="pres5_NormAmp3">
            <a:hlinkClick r:id="" action="ppaction://media"/>
            <a:extLst>
              <a:ext uri="{FF2B5EF4-FFF2-40B4-BE49-F238E27FC236}">
                <a16:creationId xmlns:a16="http://schemas.microsoft.com/office/drawing/2014/main" id="{DF191AB0-089E-7935-2BC0-058E10EB6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2078" y="5598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4"/>
    </mc:Choice>
    <mc:Fallback xmlns="">
      <p:transition spd="slow" advTm="1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20045-0EBB-6416-9BB0-F6C5FC222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20105" r="14663" b="10895"/>
          <a:stretch/>
        </p:blipFill>
        <p:spPr>
          <a:xfrm rot="5400000" flipH="1">
            <a:off x="6473222" y="1159133"/>
            <a:ext cx="6946102" cy="4491453"/>
          </a:xfrm>
          <a:prstGeom prst="rect">
            <a:avLst/>
          </a:prstGeom>
        </p:spPr>
      </p:pic>
      <p:pic>
        <p:nvPicPr>
          <p:cNvPr id="7" name="Picture 6" descr="A person holding a camera to her face&#10;&#10;Description automatically generated">
            <a:extLst>
              <a:ext uri="{FF2B5EF4-FFF2-40B4-BE49-F238E27FC236}">
                <a16:creationId xmlns:a16="http://schemas.microsoft.com/office/drawing/2014/main" id="{033A1C8D-B219-4118-3DE8-A47D1D8BDF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1" t="6974" r="9800" b="10975"/>
          <a:stretch/>
        </p:blipFill>
        <p:spPr>
          <a:xfrm>
            <a:off x="974563" y="-68192"/>
            <a:ext cx="5005824" cy="699438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96D62C8-AEF6-AB85-3CA5-ACC449D64B28}"/>
              </a:ext>
            </a:extLst>
          </p:cNvPr>
          <p:cNvSpPr txBox="1"/>
          <p:nvPr/>
        </p:nvSpPr>
        <p:spPr>
          <a:xfrm>
            <a:off x="1079213" y="6508973"/>
            <a:ext cx="51324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bg1"/>
                </a:solidFill>
              </a:rPr>
              <a:t>Fig 8. Self-Operated Retina Imager being used by the subject. </a:t>
            </a:r>
            <a:endParaRPr lang="en-GB" sz="1100" b="0" i="1">
              <a:solidFill>
                <a:schemeClr val="bg1"/>
              </a:solidFill>
              <a:effectLst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AE3DEA-CC24-4D41-75A2-640BEE1C0AC5}"/>
              </a:ext>
            </a:extLst>
          </p:cNvPr>
          <p:cNvSpPr txBox="1"/>
          <p:nvPr/>
        </p:nvSpPr>
        <p:spPr>
          <a:xfrm>
            <a:off x="7380072" y="6514094"/>
            <a:ext cx="51324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bg1"/>
                </a:solidFill>
              </a:rPr>
              <a:t>Fig 9. Self-Operated Retina Imager using a Motorola G50. </a:t>
            </a:r>
            <a:endParaRPr lang="en-GB" sz="1100" b="0" i="1">
              <a:solidFill>
                <a:schemeClr val="bg1"/>
              </a:solidFill>
              <a:effectLst/>
            </a:endParaRPr>
          </a:p>
        </p:txBody>
      </p:sp>
      <p:pic>
        <p:nvPicPr>
          <p:cNvPr id="8" name="pres6_NormAmp3">
            <a:hlinkClick r:id="" action="ppaction://media"/>
            <a:extLst>
              <a:ext uri="{FF2B5EF4-FFF2-40B4-BE49-F238E27FC236}">
                <a16:creationId xmlns:a16="http://schemas.microsoft.com/office/drawing/2014/main" id="{E63F26E8-D702-AB39-A9F7-E4E2A74BE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437" y="5758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5"/>
    </mc:Choice>
    <mc:Fallback xmlns="">
      <p:transition spd="slow" advTm="2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7EA8DF-99C7-0992-43EE-324697AE93C4}"/>
              </a:ext>
            </a:extLst>
          </p:cNvPr>
          <p:cNvSpPr txBox="1"/>
          <p:nvPr/>
        </p:nvSpPr>
        <p:spPr>
          <a:xfrm>
            <a:off x="1312785" y="295692"/>
            <a:ext cx="478321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chemeClr val="accent1"/>
                </a:solidFill>
                <a:cs typeface="Arial" panose="020B0604020202020204" pitchFamily="34" charset="0"/>
              </a:rPr>
              <a:t>Without illumination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C3B9A-9A6E-4CF0-421B-7318FB499F9A}"/>
              </a:ext>
            </a:extLst>
          </p:cNvPr>
          <p:cNvSpPr txBox="1"/>
          <p:nvPr/>
        </p:nvSpPr>
        <p:spPr>
          <a:xfrm>
            <a:off x="6978383" y="295691"/>
            <a:ext cx="465487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>
                <a:solidFill>
                  <a:schemeClr val="accent1"/>
                </a:solidFill>
                <a:cs typeface="Arial" panose="020B0604020202020204" pitchFamily="34" charset="0"/>
              </a:rPr>
              <a:t>With illumination</a:t>
            </a:r>
          </a:p>
        </p:txBody>
      </p:sp>
      <p:pic>
        <p:nvPicPr>
          <p:cNvPr id="8" name="Picture 7" descr="A picture containing star, dark, outdoor object, light&#10;&#10;Description automatically generated">
            <a:extLst>
              <a:ext uri="{FF2B5EF4-FFF2-40B4-BE49-F238E27FC236}">
                <a16:creationId xmlns:a16="http://schemas.microsoft.com/office/drawing/2014/main" id="{83DC4AF7-4929-0D4B-9445-7FF1CE02BB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13207" r="21712" b="7279"/>
          <a:stretch/>
        </p:blipFill>
        <p:spPr>
          <a:xfrm>
            <a:off x="6695994" y="1102945"/>
            <a:ext cx="5219657" cy="5040000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A close-up of a red eyeball&#10;&#10;Description automatically generated">
            <a:extLst>
              <a:ext uri="{FF2B5EF4-FFF2-40B4-BE49-F238E27FC236}">
                <a16:creationId xmlns:a16="http://schemas.microsoft.com/office/drawing/2014/main" id="{B063E2E7-DF76-D093-BC80-1EF51260F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2" t="9508" r="23350" b="9181"/>
          <a:stretch/>
        </p:blipFill>
        <p:spPr>
          <a:xfrm rot="16200000">
            <a:off x="1237100" y="997530"/>
            <a:ext cx="5039998" cy="5250829"/>
          </a:xfrm>
          <a:prstGeom prst="rect">
            <a:avLst/>
          </a:prstGeom>
          <a:ln>
            <a:noFill/>
          </a:ln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0DC5E735-7072-476F-018A-49421102273A}"/>
              </a:ext>
            </a:extLst>
          </p:cNvPr>
          <p:cNvSpPr txBox="1"/>
          <p:nvPr/>
        </p:nvSpPr>
        <p:spPr>
          <a:xfrm>
            <a:off x="1131684" y="6431503"/>
            <a:ext cx="107839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>
                <a:solidFill>
                  <a:schemeClr val="tx2">
                    <a:lumMod val="75000"/>
                    <a:lumOff val="25000"/>
                  </a:schemeClr>
                </a:solidFill>
              </a:rPr>
              <a:t>Fig 10. Images taken with the self-operated retinal imager on a translucent eye phantom A) without the illumination system B) with the illumination system </a:t>
            </a:r>
            <a:endParaRPr lang="en-GB" sz="1100" b="0" i="1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3" name="pres7_NormAmp2">
            <a:hlinkClick r:id="" action="ppaction://media"/>
            <a:extLst>
              <a:ext uri="{FF2B5EF4-FFF2-40B4-BE49-F238E27FC236}">
                <a16:creationId xmlns:a16="http://schemas.microsoft.com/office/drawing/2014/main" id="{7B62DD31-BE48-CFCE-FDF4-24AED1517D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" end="629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0921" y="5481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0"/>
    </mc:Choice>
    <mc:Fallback xmlns="">
      <p:transition spd="slow" advTm="3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9609F3-77CE-A8DF-CE82-B3B3799122E5}"/>
              </a:ext>
            </a:extLst>
          </p:cNvPr>
          <p:cNvSpPr txBox="1"/>
          <p:nvPr/>
        </p:nvSpPr>
        <p:spPr>
          <a:xfrm>
            <a:off x="9160502" y="1551989"/>
            <a:ext cx="2880000" cy="2246769"/>
          </a:xfrm>
          <a:prstGeom prst="rect">
            <a:avLst/>
          </a:prstGeom>
          <a:solidFill>
            <a:srgbClr val="009F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500">
                <a:solidFill>
                  <a:srgbClr val="F8FAFF"/>
                </a:solidFill>
              </a:rPr>
              <a:t>Decrease the Risk of Irreversible Blindness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9B4A6-F1B3-22A7-0795-E6652E7BF135}"/>
              </a:ext>
            </a:extLst>
          </p:cNvPr>
          <p:cNvSpPr txBox="1"/>
          <p:nvPr/>
        </p:nvSpPr>
        <p:spPr>
          <a:xfrm>
            <a:off x="1090555" y="1505374"/>
            <a:ext cx="2880000" cy="2340000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>
                <a:solidFill>
                  <a:srgbClr val="F8FAFF"/>
                </a:solidFill>
              </a:rPr>
              <a:t>Self-Operated, Retinal Imaging</a:t>
            </a:r>
            <a:endParaRPr lang="en-GB"/>
          </a:p>
        </p:txBody>
      </p:sp>
      <p:pic>
        <p:nvPicPr>
          <p:cNvPr id="8" name="Picture 2" descr="Branding | University of Strathclyde">
            <a:extLst>
              <a:ext uri="{FF2B5EF4-FFF2-40B4-BE49-F238E27FC236}">
                <a16:creationId xmlns:a16="http://schemas.microsoft.com/office/drawing/2014/main" id="{932C0591-0F01-63D2-7BCF-F497038C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98" y="4722036"/>
            <a:ext cx="2353465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DCP - Digital Innovation">
            <a:extLst>
              <a:ext uri="{FF2B5EF4-FFF2-40B4-BE49-F238E27FC236}">
                <a16:creationId xmlns:a16="http://schemas.microsoft.com/office/drawing/2014/main" id="{FFF4A4B5-46A1-C639-5EE2-E857257D5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76" y="5129020"/>
            <a:ext cx="2261914" cy="150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54D53-1E63-1146-22CF-75E6FA441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665" y="4545811"/>
            <a:ext cx="2237426" cy="2237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9CC55-9BC1-8EBE-B951-103D5CB35DCB}"/>
              </a:ext>
            </a:extLst>
          </p:cNvPr>
          <p:cNvSpPr txBox="1"/>
          <p:nvPr/>
        </p:nvSpPr>
        <p:spPr>
          <a:xfrm>
            <a:off x="5125528" y="1281884"/>
            <a:ext cx="2880000" cy="2808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500">
                <a:solidFill>
                  <a:srgbClr val="F8FAFF"/>
                </a:solidFill>
              </a:rPr>
              <a:t>Increase Rate of Diabetic Retinopathy Screening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7C165B4-A70C-6FBD-F9D5-E363D1FD51BF}"/>
              </a:ext>
            </a:extLst>
          </p:cNvPr>
          <p:cNvCxnSpPr>
            <a:cxnSpLocks/>
          </p:cNvCxnSpPr>
          <p:nvPr/>
        </p:nvCxnSpPr>
        <p:spPr>
          <a:xfrm>
            <a:off x="8095323" y="2680628"/>
            <a:ext cx="975105" cy="0"/>
          </a:xfrm>
          <a:prstGeom prst="straightConnector1">
            <a:avLst/>
          </a:prstGeom>
          <a:ln w="2540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AC04D7-D89E-D5A7-23EF-0BF8A070672B}"/>
              </a:ext>
            </a:extLst>
          </p:cNvPr>
          <p:cNvCxnSpPr>
            <a:cxnSpLocks/>
          </p:cNvCxnSpPr>
          <p:nvPr/>
        </p:nvCxnSpPr>
        <p:spPr>
          <a:xfrm>
            <a:off x="4075116" y="2680628"/>
            <a:ext cx="975105" cy="0"/>
          </a:xfrm>
          <a:prstGeom prst="straightConnector1">
            <a:avLst/>
          </a:prstGeom>
          <a:ln w="2540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res8_NormAmp">
            <a:hlinkClick r:id="" action="ppaction://media"/>
            <a:extLst>
              <a:ext uri="{FF2B5EF4-FFF2-40B4-BE49-F238E27FC236}">
                <a16:creationId xmlns:a16="http://schemas.microsoft.com/office/drawing/2014/main" id="{326CFEC8-C754-0524-80AA-7CA17D02E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5593" y="5676555"/>
            <a:ext cx="609600" cy="609600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6540557C-A873-901C-207B-75B36D9DE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52" y="4820943"/>
            <a:ext cx="2661160" cy="3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7"/>
    </mc:Choice>
    <mc:Fallback xmlns="">
      <p:transition spd="slow" advTm="2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9</a:t>
            </a:fld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/>
              <a:t>  </a:t>
            </a:r>
            <a:r>
              <a:rPr lang="en-US" sz="1200" spc="30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81222-DB4E-4541-BEB5-CEB6BFF74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46" y="1360365"/>
            <a:ext cx="5717706" cy="41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7"/>
    </mc:Choice>
    <mc:Fallback xmlns="">
      <p:transition spd="slow" advTm="3227"/>
    </mc:Fallback>
  </mc:AlternateContent>
</p:sld>
</file>

<file path=ppt/theme/theme1.xml><?xml version="1.0" encoding="utf-8"?>
<a:theme xmlns:a="http://schemas.openxmlformats.org/drawingml/2006/main" name="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602</Words>
  <Application>Microsoft Office PowerPoint</Application>
  <PresentationFormat>Widescreen</PresentationFormat>
  <Paragraphs>77</Paragraphs>
  <Slides>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Montserrat</vt:lpstr>
      <vt:lpstr>Montserrat Medium</vt:lpstr>
      <vt:lpstr>Wingdings</vt:lpstr>
      <vt:lpstr>B&amp;D-Powerpoint Template_16x9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O'Donnell</dc:creator>
  <cp:lastModifiedBy>Sarah</cp:lastModifiedBy>
  <cp:revision>2</cp:revision>
  <dcterms:created xsi:type="dcterms:W3CDTF">2020-02-05T16:03:23Z</dcterms:created>
  <dcterms:modified xsi:type="dcterms:W3CDTF">2024-04-17T10:28:01Z</dcterms:modified>
</cp:coreProperties>
</file>