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69" r:id="rId4"/>
    <p:sldId id="289" r:id="rId5"/>
    <p:sldId id="264" r:id="rId6"/>
    <p:sldId id="281" r:id="rId7"/>
    <p:sldId id="283" r:id="rId8"/>
    <p:sldId id="284" r:id="rId9"/>
    <p:sldId id="287" r:id="rId10"/>
    <p:sldId id="277" r:id="rId11"/>
    <p:sldId id="257" r:id="rId12"/>
    <p:sldId id="260" r:id="rId13"/>
    <p:sldId id="261" r:id="rId14"/>
    <p:sldId id="263" r:id="rId15"/>
    <p:sldId id="262" r:id="rId16"/>
    <p:sldId id="265" r:id="rId17"/>
    <p:sldId id="290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6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0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3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8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5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91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1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0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02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4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5BD9-8C1D-4363-B152-6E2D701F2605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EBB7-CC7E-4E79-88E3-55ADB1665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84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rcid.org/0000-0001-6300-1033" TargetMode="External"/><Relationship Id="rId2" Type="http://schemas.openxmlformats.org/officeDocument/2006/relationships/hyperlink" Target="mailto:pablo.de-castro@strath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s.org/content/acs/en/pressroom/newsreleases/2020/june/acs-partners-with-university-of-campinas-in-first-open-access-agreement-in-latin-america.html" TargetMode="External"/><Relationship Id="rId2" Type="http://schemas.openxmlformats.org/officeDocument/2006/relationships/hyperlink" Target="https://investigacion.usil.edu.pe/financiamiento-investigacion/pago-apc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rcid.org/0000-0001-6300-1033" TargetMode="External"/><Relationship Id="rId2" Type="http://schemas.openxmlformats.org/officeDocument/2006/relationships/hyperlink" Target="mailto:pablo.de-castro@strath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mec.org.uk/?wpfb_dl=18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reuniondeconsorcios.conricyt.mx/index.php/primera-reunion/declaraciones/?lang=e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337" y="2108201"/>
            <a:ext cx="10293532" cy="2387600"/>
          </a:xfrm>
        </p:spPr>
        <p:txBody>
          <a:bodyPr>
            <a:normAutofit/>
          </a:bodyPr>
          <a:lstStyle/>
          <a:p>
            <a:r>
              <a:rPr lang="en-GB" sz="4800" dirty="0"/>
              <a:t>'Transformative' deals with publishers: </a:t>
            </a:r>
            <a:r>
              <a:rPr lang="aa-ET" sz="4800" dirty="0" smtClean="0"/>
              <a:t/>
            </a:r>
            <a:br>
              <a:rPr lang="aa-ET" sz="4800" dirty="0" smtClean="0"/>
            </a:br>
            <a:r>
              <a:rPr lang="en-GB" sz="4800" dirty="0" smtClean="0"/>
              <a:t>a </a:t>
            </a:r>
            <a:r>
              <a:rPr lang="en-GB" sz="4800" dirty="0"/>
              <a:t>controversial step forward </a:t>
            </a:r>
            <a:r>
              <a:rPr lang="aa-ET" sz="4800" dirty="0" smtClean="0"/>
              <a:t/>
            </a:r>
            <a:br>
              <a:rPr lang="aa-ET" sz="4800" dirty="0" smtClean="0"/>
            </a:br>
            <a:r>
              <a:rPr lang="en-GB" sz="4800" dirty="0" smtClean="0"/>
              <a:t>in </a:t>
            </a:r>
            <a:r>
              <a:rPr lang="en-GB" sz="4800" dirty="0"/>
              <a:t>the implementation of Open Access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067695" y="5080003"/>
            <a:ext cx="4670224" cy="1622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/>
              <a:t>	</a:t>
            </a:r>
            <a:r>
              <a:rPr lang="en-GB" sz="2600" b="1" dirty="0" smtClean="0"/>
              <a:t>Pablo de Castro</a:t>
            </a:r>
          </a:p>
          <a:p>
            <a:pPr algn="l"/>
            <a:r>
              <a:rPr lang="en-GB" sz="1200" dirty="0" smtClean="0"/>
              <a:t>	</a:t>
            </a:r>
            <a:r>
              <a:rPr lang="en-GB" sz="2200" dirty="0" err="1" smtClean="0"/>
              <a:t>euroCRIS</a:t>
            </a:r>
            <a:r>
              <a:rPr lang="en-GB" sz="2200" dirty="0" smtClean="0"/>
              <a:t> Secretary</a:t>
            </a:r>
            <a:r>
              <a:rPr lang="en-GB" sz="2500" dirty="0" smtClean="0"/>
              <a:t/>
            </a:r>
            <a:br>
              <a:rPr lang="en-GB" sz="2500" dirty="0" smtClean="0"/>
            </a:br>
            <a:endParaRPr lang="en-GB" sz="900" dirty="0" smtClean="0"/>
          </a:p>
          <a:p>
            <a:pPr algn="l"/>
            <a:r>
              <a:rPr lang="en-GB" sz="2500" dirty="0" smtClean="0"/>
              <a:t>	</a:t>
            </a:r>
            <a:r>
              <a:rPr lang="en-GB" sz="2200" dirty="0" smtClean="0"/>
              <a:t>Open </a:t>
            </a:r>
            <a:r>
              <a:rPr lang="en-GB" sz="2200" dirty="0"/>
              <a:t>Access Advocacy Librarian</a:t>
            </a:r>
          </a:p>
          <a:p>
            <a:pPr algn="l"/>
            <a:r>
              <a:rPr lang="en-GB" sz="2200" dirty="0" smtClean="0"/>
              <a:t>	University </a:t>
            </a:r>
            <a:r>
              <a:rPr lang="en-GB" sz="2200" dirty="0"/>
              <a:t>of Strathclyde</a:t>
            </a:r>
          </a:p>
          <a:p>
            <a:pPr algn="l"/>
            <a:r>
              <a:rPr lang="en-GB" sz="2200" dirty="0" smtClean="0"/>
              <a:t>	</a:t>
            </a:r>
            <a:r>
              <a:rPr lang="en-GB" sz="2200" dirty="0" smtClean="0">
                <a:hlinkClick r:id="rId2"/>
              </a:rPr>
              <a:t>pablo.de-castro@strath.ac.uk</a:t>
            </a:r>
            <a:r>
              <a:rPr lang="en-GB" sz="2200" dirty="0" smtClean="0"/>
              <a:t> </a:t>
            </a:r>
            <a:endParaRPr lang="en-GB" sz="2200" dirty="0"/>
          </a:p>
          <a:p>
            <a:pPr algn="l"/>
            <a:r>
              <a:rPr lang="en-GB" sz="2200" dirty="0" smtClean="0"/>
              <a:t>	</a:t>
            </a:r>
            <a:r>
              <a:rPr lang="en-GB" sz="2200" dirty="0" smtClean="0">
                <a:hlinkClick r:id="rId3"/>
              </a:rPr>
              <a:t>http</a:t>
            </a:r>
            <a:r>
              <a:rPr lang="en-GB" sz="2200" dirty="0">
                <a:hlinkClick r:id="rId3"/>
              </a:rPr>
              <a:t>://</a:t>
            </a:r>
            <a:r>
              <a:rPr lang="en-GB" sz="2200" dirty="0" smtClean="0">
                <a:hlinkClick r:id="rId3"/>
              </a:rPr>
              <a:t>orcid.org/0000-0001-6300-1033</a:t>
            </a:r>
            <a:r>
              <a:rPr lang="en-GB" sz="2500" dirty="0" smtClean="0"/>
              <a:t> </a:t>
            </a:r>
            <a:endParaRPr lang="en-GB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" y="85724"/>
            <a:ext cx="95250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5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92777" y="313512"/>
            <a:ext cx="9888583" cy="889317"/>
          </a:xfrm>
        </p:spPr>
        <p:txBody>
          <a:bodyPr>
            <a:normAutofit fontScale="90000"/>
          </a:bodyPr>
          <a:lstStyle/>
          <a:p>
            <a:r>
              <a:rPr lang="aa-ET" sz="4400" b="1" dirty="0" smtClean="0"/>
              <a:t>What should</a:t>
            </a:r>
            <a:r>
              <a:rPr lang="en-GB" sz="4400" b="1" dirty="0" smtClean="0"/>
              <a:t> “</a:t>
            </a:r>
            <a:r>
              <a:rPr lang="en-GB" sz="4400" b="1" dirty="0" err="1" smtClean="0"/>
              <a:t>transformativ</a:t>
            </a:r>
            <a:r>
              <a:rPr lang="aa-ET" sz="4400" b="1" dirty="0" smtClean="0"/>
              <a:t>e</a:t>
            </a:r>
            <a:r>
              <a:rPr lang="en-GB" sz="4400" b="1" dirty="0" smtClean="0"/>
              <a:t>”</a:t>
            </a:r>
            <a:r>
              <a:rPr lang="aa-ET" sz="4400" b="1" dirty="0" smtClean="0"/>
              <a:t> actually mean</a:t>
            </a:r>
            <a:r>
              <a:rPr lang="en-GB" sz="4400" b="1" dirty="0" smtClean="0"/>
              <a:t>?</a:t>
            </a:r>
            <a:endParaRPr lang="en-GB" sz="44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92479" y="1652331"/>
            <a:ext cx="10623234" cy="4748466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1" dirty="0" smtClean="0"/>
              <a:t>Of</a:t>
            </a:r>
            <a:r>
              <a:rPr lang="aa-ET" i="1" dirty="0" smtClean="0"/>
              <a:t>ficially</a:t>
            </a:r>
            <a:r>
              <a:rPr lang="en-GB" i="1" dirty="0" smtClean="0"/>
              <a:t>: </a:t>
            </a:r>
            <a:r>
              <a:rPr lang="aa-ET" i="1" dirty="0" smtClean="0"/>
              <a:t>to </a:t>
            </a:r>
            <a:r>
              <a:rPr lang="en-GB" i="1" dirty="0" smtClean="0"/>
              <a:t>“flip” t</a:t>
            </a:r>
            <a:r>
              <a:rPr lang="aa-ET" i="1" dirty="0" smtClean="0"/>
              <a:t>itles from a hybrid to a pure Open Access model</a:t>
            </a:r>
            <a:r>
              <a:rPr lang="aa-ET" dirty="0" smtClean="0"/>
              <a:t> </a:t>
            </a:r>
            <a:br>
              <a:rPr lang="aa-ET" dirty="0" smtClean="0"/>
            </a:br>
            <a:r>
              <a:rPr lang="aa-ET" dirty="0" smtClean="0"/>
              <a:t>(too early to tell if the cOAlition S proposal will work but guidance is being provided)</a:t>
            </a:r>
            <a:br>
              <a:rPr lang="aa-ET" dirty="0" smtClean="0"/>
            </a:br>
            <a:r>
              <a:rPr lang="aa-ET" dirty="0" smtClean="0"/>
              <a:t/>
            </a:r>
            <a:br>
              <a:rPr lang="aa-ET" dirty="0" smtClean="0"/>
            </a:b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a-ET" dirty="0" smtClean="0"/>
              <a:t>Specifically for an institutional Open Access advocate</a:t>
            </a:r>
            <a:r>
              <a:rPr lang="en-GB" dirty="0" smtClean="0"/>
              <a:t>: </a:t>
            </a:r>
            <a:r>
              <a:rPr lang="aa-ET" dirty="0" smtClean="0"/>
              <a:t>to be able to offer</a:t>
            </a:r>
            <a:r>
              <a:rPr lang="en-GB" dirty="0" smtClean="0"/>
              <a:t> ECRs </a:t>
            </a:r>
            <a:r>
              <a:rPr lang="aa-ET" dirty="0" smtClean="0"/>
              <a:t>a choice </a:t>
            </a:r>
            <a:r>
              <a:rPr lang="en-GB" i="1" dirty="0" smtClean="0"/>
              <a:t>no</a:t>
            </a:r>
            <a:r>
              <a:rPr lang="aa-ET" i="1" dirty="0" smtClean="0"/>
              <a:t>t to be forced to wait until the end of an embargo period of up to 24 months (SSH)</a:t>
            </a:r>
            <a:r>
              <a:rPr lang="en-GB" i="1" dirty="0" smtClean="0"/>
              <a:t> </a:t>
            </a:r>
            <a:r>
              <a:rPr lang="aa-ET" dirty="0" smtClean="0"/>
              <a:t>to openly share their research findings </a:t>
            </a:r>
            <a:r>
              <a:rPr lang="aa-ET" i="1" dirty="0" smtClean="0"/>
              <a:t>regardless of whether or not their accepted manuscript carry external funding ackonowledgements</a:t>
            </a:r>
            <a:endParaRPr lang="en-GB" i="1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a-ET" dirty="0" smtClean="0"/>
              <a:t>So – couldn’t they publish elsewhere, these</a:t>
            </a:r>
            <a:r>
              <a:rPr lang="en-GB" dirty="0" smtClean="0"/>
              <a:t> </a:t>
            </a:r>
            <a:r>
              <a:rPr lang="en-GB" dirty="0"/>
              <a:t>ECRs? </a:t>
            </a:r>
            <a:r>
              <a:rPr lang="en-GB" dirty="0" smtClean="0"/>
              <a:t>(</a:t>
            </a:r>
            <a:r>
              <a:rPr lang="en-GB" i="1" dirty="0" smtClean="0"/>
              <a:t>“</a:t>
            </a:r>
            <a:r>
              <a:rPr lang="aa-ET" i="1" dirty="0" smtClean="0"/>
              <a:t>Why should we carry the weight of the publishing transition on our shoulders potentially damaging our prospects to build a successful research career for ourselves?</a:t>
            </a:r>
            <a:r>
              <a:rPr lang="en-GB" i="1" dirty="0" smtClean="0"/>
              <a:t>"</a:t>
            </a:r>
            <a:r>
              <a:rPr lang="en-GB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a-ET" dirty="0" smtClean="0"/>
              <a:t>The </a:t>
            </a:r>
            <a:r>
              <a:rPr lang="en-GB" dirty="0" smtClean="0"/>
              <a:t>DORA</a:t>
            </a:r>
            <a:r>
              <a:rPr lang="aa-ET" dirty="0" smtClean="0"/>
              <a:t> Declaration</a:t>
            </a:r>
            <a:r>
              <a:rPr lang="en-GB" dirty="0" smtClean="0"/>
              <a:t>, </a:t>
            </a:r>
            <a:r>
              <a:rPr lang="aa-ET" dirty="0" smtClean="0"/>
              <a:t>the</a:t>
            </a:r>
            <a:r>
              <a:rPr lang="en-GB" dirty="0" smtClean="0"/>
              <a:t> Leiden Manifesto </a:t>
            </a:r>
            <a:r>
              <a:rPr lang="aa-ET" dirty="0" smtClean="0"/>
              <a:t>and</a:t>
            </a:r>
            <a:r>
              <a:rPr lang="en-GB" dirty="0" smtClean="0"/>
              <a:t> </a:t>
            </a:r>
            <a:r>
              <a:rPr lang="aa-ET" dirty="0" smtClean="0"/>
              <a:t>the general drive to leave behind the</a:t>
            </a:r>
            <a:r>
              <a:rPr lang="en-GB" dirty="0" smtClean="0"/>
              <a:t> JIF </a:t>
            </a:r>
            <a:r>
              <a:rPr lang="aa-ET" dirty="0" smtClean="0"/>
              <a:t>are all great</a:t>
            </a:r>
            <a:r>
              <a:rPr lang="en-GB" dirty="0" smtClean="0"/>
              <a:t>, </a:t>
            </a:r>
            <a:r>
              <a:rPr lang="aa-ET" dirty="0" smtClean="0"/>
              <a:t>but will not see short-term consolidation</a:t>
            </a:r>
            <a:r>
              <a:rPr lang="en-GB" dirty="0" smtClean="0"/>
              <a:t>. Plan S </a:t>
            </a:r>
            <a:r>
              <a:rPr lang="aa-ET" dirty="0" smtClean="0"/>
              <a:t>i</a:t>
            </a:r>
            <a:r>
              <a:rPr lang="en-GB" dirty="0" smtClean="0"/>
              <a:t>s </a:t>
            </a:r>
            <a:r>
              <a:rPr lang="aa-ET" dirty="0" smtClean="0"/>
              <a:t>a </a:t>
            </a:r>
            <a:r>
              <a:rPr lang="en-GB" dirty="0" err="1" smtClean="0"/>
              <a:t>pragm</a:t>
            </a:r>
            <a:r>
              <a:rPr lang="aa-ET" dirty="0" smtClean="0"/>
              <a:t>a</a:t>
            </a:r>
            <a:r>
              <a:rPr lang="en-GB" dirty="0" smtClean="0"/>
              <a:t>tic</a:t>
            </a:r>
            <a:r>
              <a:rPr lang="aa-ET" dirty="0" smtClean="0"/>
              <a:t> attempt at fixing the issue in the short-term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93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-142874" y="442104"/>
            <a:ext cx="12334874" cy="889317"/>
          </a:xfrm>
        </p:spPr>
        <p:txBody>
          <a:bodyPr>
            <a:normAutofit fontScale="90000"/>
          </a:bodyPr>
          <a:lstStyle/>
          <a:p>
            <a:r>
              <a:rPr lang="en-GB" sz="4400" b="1" dirty="0"/>
              <a:t>A </a:t>
            </a:r>
            <a:r>
              <a:rPr lang="en-GB" sz="4400" b="1" dirty="0" smtClean="0"/>
              <a:t>f</a:t>
            </a:r>
            <a:r>
              <a:rPr lang="aa-ET" sz="4400" b="1" dirty="0" smtClean="0"/>
              <a:t>ew relevant</a:t>
            </a:r>
            <a:r>
              <a:rPr lang="en-GB" sz="4400" b="1" dirty="0" smtClean="0"/>
              <a:t> divide</a:t>
            </a:r>
            <a:r>
              <a:rPr lang="aa-ET" sz="4400" b="1" dirty="0" smtClean="0"/>
              <a:t>s</a:t>
            </a:r>
            <a:r>
              <a:rPr lang="en-GB" sz="4400" b="1" dirty="0" smtClean="0"/>
              <a:t>: </a:t>
            </a:r>
            <a:r>
              <a:rPr lang="en-GB" sz="4400" b="1" dirty="0"/>
              <a:t>(v busy) institutional researcher engagement vs (v vocal) </a:t>
            </a:r>
            <a:r>
              <a:rPr lang="en-GB" sz="4400" b="1" dirty="0" smtClean="0"/>
              <a:t>ideology</a:t>
            </a:r>
            <a:endParaRPr lang="en-GB" sz="44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91886" y="5878286"/>
            <a:ext cx="11534503" cy="90534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2900" dirty="0" smtClean="0"/>
              <a:t>The analysis of the Open Access funding landscape needs to be conducted </a:t>
            </a:r>
            <a:r>
              <a:rPr lang="en-GB" sz="2900" i="1" dirty="0" smtClean="0"/>
              <a:t>bearing the </a:t>
            </a:r>
            <a:r>
              <a:rPr lang="en-GB" sz="2900" b="1" i="1" dirty="0" smtClean="0"/>
              <a:t>institutional </a:t>
            </a:r>
            <a:r>
              <a:rPr lang="en-GB" sz="2900" b="1" i="1" dirty="0"/>
              <a:t>publishing landscape </a:t>
            </a:r>
            <a:r>
              <a:rPr lang="en-GB" sz="2900" i="1" dirty="0"/>
              <a:t>well in mind</a:t>
            </a:r>
            <a:r>
              <a:rPr lang="en-GB" sz="2900" dirty="0"/>
              <a:t> </a:t>
            </a:r>
            <a:r>
              <a:rPr lang="en-GB" sz="2900" dirty="0" smtClean="0"/>
              <a:t>– this is not being properly done and it’s also completely at odds with the usual generalisations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1274269"/>
            <a:ext cx="11134726" cy="46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92777" y="313512"/>
            <a:ext cx="9348651" cy="889317"/>
          </a:xfrm>
        </p:spPr>
        <p:txBody>
          <a:bodyPr>
            <a:normAutofit/>
          </a:bodyPr>
          <a:lstStyle/>
          <a:p>
            <a:r>
              <a:rPr lang="aa-ET" sz="4400" b="1" dirty="0" smtClean="0"/>
              <a:t>A</a:t>
            </a:r>
            <a:r>
              <a:rPr lang="en-GB" sz="4400" b="1" dirty="0" smtClean="0"/>
              <a:t> second </a:t>
            </a:r>
            <a:r>
              <a:rPr lang="aa-ET" sz="4400" b="1" dirty="0" smtClean="0"/>
              <a:t>v relevant </a:t>
            </a:r>
            <a:r>
              <a:rPr lang="en-GB" sz="4400" b="1" dirty="0" smtClean="0"/>
              <a:t>divide</a:t>
            </a:r>
            <a:r>
              <a:rPr lang="en-GB" sz="4400" b="1" dirty="0"/>
              <a:t>: </a:t>
            </a:r>
            <a:r>
              <a:rPr lang="en-GB" sz="4400" b="1" dirty="0" smtClean="0"/>
              <a:t>STM vs SSH</a:t>
            </a:r>
            <a:endParaRPr lang="en-GB" sz="44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57345" y="1633555"/>
            <a:ext cx="10859591" cy="464967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Where do researchers want to publish</a:t>
            </a:r>
            <a:r>
              <a:rPr lang="en-GB" dirty="0" smtClean="0"/>
              <a:t>? </a:t>
            </a:r>
            <a:br>
              <a:rPr lang="en-GB" dirty="0" smtClean="0"/>
            </a:br>
            <a:r>
              <a:rPr lang="en-GB" dirty="0" smtClean="0"/>
              <a:t>Can they be persuaded to behave more </a:t>
            </a:r>
            <a:br>
              <a:rPr lang="en-GB" dirty="0" smtClean="0"/>
            </a:br>
            <a:r>
              <a:rPr lang="en-GB" dirty="0" smtClean="0"/>
              <a:t>accordingly </a:t>
            </a:r>
            <a:r>
              <a:rPr lang="en-GB" i="1" dirty="0" smtClean="0"/>
              <a:t>with the institutional interest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>(meaning the library’s interest, which is a </a:t>
            </a:r>
            <a:br>
              <a:rPr lang="en-GB" dirty="0" smtClean="0"/>
            </a:br>
            <a:r>
              <a:rPr lang="en-GB" dirty="0" smtClean="0"/>
              <a:t>tricky one on its own)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1" dirty="0" smtClean="0"/>
              <a:t>How </a:t>
            </a:r>
            <a:r>
              <a:rPr lang="en-GB" i="1" dirty="0"/>
              <a:t>many researchers are attending Open </a:t>
            </a:r>
            <a:r>
              <a:rPr lang="en-GB" i="1" dirty="0" smtClean="0"/>
              <a:t/>
            </a:r>
            <a:br>
              <a:rPr lang="en-GB" i="1" dirty="0" smtClean="0"/>
            </a:br>
            <a:r>
              <a:rPr lang="en-GB" i="1" dirty="0" smtClean="0"/>
              <a:t>Access </a:t>
            </a:r>
            <a:r>
              <a:rPr lang="en-GB" i="1" dirty="0"/>
              <a:t>events? </a:t>
            </a:r>
            <a:r>
              <a:rPr lang="en-GB" i="1" dirty="0" smtClean="0"/>
              <a:t>Are we perhaps witnessing </a:t>
            </a:r>
            <a:br>
              <a:rPr lang="en-GB" i="1" dirty="0" smtClean="0"/>
            </a:br>
            <a:r>
              <a:rPr lang="en-GB" i="1" dirty="0" smtClean="0"/>
              <a:t>a significant echo-chamber here?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1" dirty="0" smtClean="0"/>
              <a:t>How many researchers are attending publisher-led sessions at their own institutions, being often urged to attend by their own faculty librarians?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i="1" dirty="0"/>
              <a:t>Most initiatives for developing Academia-led publishing infrastructure are </a:t>
            </a:r>
            <a:r>
              <a:rPr lang="en-GB" i="1" dirty="0" smtClean="0"/>
              <a:t>SSH</a:t>
            </a:r>
            <a:r>
              <a:rPr lang="en-GB" dirty="0" smtClean="0"/>
              <a:t> – same as most library professionals are SSH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"Build it and they will </a:t>
            </a:r>
            <a:r>
              <a:rPr lang="en-GB" dirty="0" smtClean="0"/>
              <a:t>come”? </a:t>
            </a:r>
            <a:r>
              <a:rPr lang="en-GB" dirty="0"/>
              <a:t>Open Research Europe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627" y="1461270"/>
            <a:ext cx="58293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4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92777" y="313512"/>
            <a:ext cx="9348651" cy="889317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A third </a:t>
            </a:r>
            <a:r>
              <a:rPr lang="en-GB" sz="4400" b="1" dirty="0"/>
              <a:t>divide: </a:t>
            </a:r>
            <a:r>
              <a:rPr lang="en-GB" sz="4400" b="1" dirty="0" smtClean="0"/>
              <a:t>language</a:t>
            </a:r>
            <a:endParaRPr lang="en-GB" sz="44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92480" y="1738059"/>
            <a:ext cx="9718766" cy="462355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Most foreign advocates for "the Latin American [non-APC] way" do not speak </a:t>
            </a:r>
            <a:r>
              <a:rPr lang="en-GB" dirty="0" smtClean="0"/>
              <a:t>Spanish/Portuguese </a:t>
            </a:r>
            <a:r>
              <a:rPr lang="en-GB" dirty="0"/>
              <a:t>or know the actual state of the scholarly </a:t>
            </a:r>
            <a:r>
              <a:rPr lang="en-GB" dirty="0" err="1"/>
              <a:t>comms</a:t>
            </a:r>
            <a:r>
              <a:rPr lang="en-GB" dirty="0"/>
              <a:t> infrastructure in the region other than </a:t>
            </a:r>
            <a:r>
              <a:rPr lang="aa-ET" dirty="0" smtClean="0"/>
              <a:t>the (commendable) non-APC Gold OA initiative </a:t>
            </a:r>
            <a:r>
              <a:rPr lang="en-GB" dirty="0" err="1" smtClean="0"/>
              <a:t>SciELO</a:t>
            </a:r>
            <a:r>
              <a:rPr lang="aa-ET" dirty="0" smtClean="0"/>
              <a:t/>
            </a:r>
            <a:br>
              <a:rPr lang="aa-ET" dirty="0" smtClean="0"/>
            </a:b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“[APCs] Not </a:t>
            </a:r>
            <a:r>
              <a:rPr lang="en-GB" dirty="0"/>
              <a:t>a sustainable business model in Latin America"?</a:t>
            </a:r>
            <a:br>
              <a:rPr lang="en-GB" dirty="0"/>
            </a:b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://investigacion.usil.edu.pe/financiamiento-investigacion/pago-apc</a:t>
            </a:r>
            <a:r>
              <a:rPr lang="en-GB" dirty="0" smtClean="0">
                <a:hlinkClick r:id="rId2"/>
              </a:rPr>
              <a:t>/</a:t>
            </a:r>
            <a:r>
              <a:rPr lang="en-GB" dirty="0"/>
              <a:t> </a:t>
            </a:r>
            <a:r>
              <a:rPr lang="aa-ET" dirty="0" smtClean="0"/>
              <a:t/>
            </a:r>
            <a:br>
              <a:rPr lang="aa-ET" dirty="0" smtClean="0"/>
            </a:br>
            <a:endParaRPr lang="aa-ET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"</a:t>
            </a:r>
            <a:r>
              <a:rPr lang="en-GB" dirty="0"/>
              <a:t>ACS </a:t>
            </a:r>
            <a:r>
              <a:rPr lang="en-GB" dirty="0">
                <a:hlinkClick r:id="rId3"/>
              </a:rPr>
              <a:t>partners with University of Campinas</a:t>
            </a:r>
            <a:r>
              <a:rPr lang="en-GB" dirty="0"/>
              <a:t> in first open access agreement in Latin America</a:t>
            </a:r>
            <a:r>
              <a:rPr lang="en-GB" dirty="0" smtClean="0"/>
              <a:t>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95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92777" y="313512"/>
            <a:ext cx="9348651" cy="889317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/>
              <a:t>A fourth </a:t>
            </a:r>
            <a:r>
              <a:rPr lang="en-GB" sz="4400" b="1" dirty="0"/>
              <a:t>divide: </a:t>
            </a:r>
            <a:r>
              <a:rPr lang="en-GB" sz="4400" b="1" dirty="0" smtClean="0"/>
              <a:t>Global North vs Global South</a:t>
            </a:r>
            <a:endParaRPr lang="en-GB" sz="44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92479" y="1738059"/>
            <a:ext cx="9945190" cy="462355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Homework </a:t>
            </a:r>
            <a:r>
              <a:rPr lang="en-GB" dirty="0"/>
              <a:t>is not being done: it's not just that </a:t>
            </a:r>
            <a:r>
              <a:rPr lang="en-GB" dirty="0" err="1" smtClean="0"/>
              <a:t>LatAm</a:t>
            </a:r>
            <a:r>
              <a:rPr lang="en-GB" dirty="0" smtClean="0"/>
              <a:t> institutions </a:t>
            </a:r>
            <a:r>
              <a:rPr lang="en-GB" dirty="0"/>
              <a:t>have funding for APCs but </a:t>
            </a:r>
            <a:r>
              <a:rPr lang="en-GB" dirty="0" smtClean="0"/>
              <a:t>that </a:t>
            </a:r>
            <a:r>
              <a:rPr lang="en-GB" i="1" dirty="0" smtClean="0"/>
              <a:t>far </a:t>
            </a:r>
            <a:r>
              <a:rPr lang="en-GB" i="1" dirty="0"/>
              <a:t>more APCs are directly being paid by researchers from their grants</a:t>
            </a:r>
            <a:r>
              <a:rPr lang="en-GB" dirty="0"/>
              <a:t> </a:t>
            </a:r>
            <a:r>
              <a:rPr lang="en-GB" dirty="0" smtClean="0"/>
              <a:t>– </a:t>
            </a:r>
            <a:r>
              <a:rPr lang="en-GB" dirty="0"/>
              <a:t>they know why they want </a:t>
            </a:r>
            <a:r>
              <a:rPr lang="en-GB" dirty="0" smtClean="0"/>
              <a:t>this. Neither </a:t>
            </a:r>
            <a:r>
              <a:rPr lang="en-GB" dirty="0"/>
              <a:t>institutions nor consortia or (</a:t>
            </a:r>
            <a:r>
              <a:rPr lang="en-GB" dirty="0" err="1"/>
              <a:t>esp</a:t>
            </a:r>
            <a:r>
              <a:rPr lang="en-GB" dirty="0"/>
              <a:t>) OA advocates are </a:t>
            </a:r>
            <a:r>
              <a:rPr lang="en-GB" dirty="0" smtClean="0"/>
              <a:t>tracking these payments</a:t>
            </a:r>
            <a:r>
              <a:rPr lang="aa-ET" dirty="0" smtClean="0"/>
              <a:t> </a:t>
            </a:r>
            <a:r>
              <a:rPr lang="aa-ET" dirty="0" smtClean="0">
                <a:sym typeface="Wingdings" panose="05000000000000000000" pitchFamily="2" charset="2"/>
              </a:rPr>
              <a:t> OpenAPC promotion remains paramount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The (painful) SCOAP3 funding </a:t>
            </a:r>
            <a:r>
              <a:rPr lang="en-GB" dirty="0" smtClean="0"/>
              <a:t>landscape: free-riding?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It's not reasonable to ask advanced research landscapes to stop </a:t>
            </a:r>
            <a:r>
              <a:rPr lang="en-GB" dirty="0" smtClean="0"/>
              <a:t>exploring models </a:t>
            </a:r>
            <a:r>
              <a:rPr lang="en-GB" dirty="0"/>
              <a:t>to reach full OA just because their </a:t>
            </a:r>
            <a:r>
              <a:rPr lang="en-GB" dirty="0" smtClean="0"/>
              <a:t>approach </a:t>
            </a:r>
            <a:r>
              <a:rPr lang="en-GB" dirty="0"/>
              <a:t>may not be applicable everywhere. A mix of models may work better. Wealthy institutions will offer these deals to their researchers regardless of what region they're based in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10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92777" y="313512"/>
            <a:ext cx="9348651" cy="889317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SCOAP3 funding landscape</a:t>
            </a:r>
            <a:endParaRPr lang="en-GB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7" y="1317174"/>
            <a:ext cx="9962429" cy="53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92777" y="313512"/>
            <a:ext cx="9348651" cy="889317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The actual point of TAs…</a:t>
            </a:r>
            <a:endParaRPr lang="en-GB" sz="4400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62298" y="1594366"/>
            <a:ext cx="9945190" cy="462355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… is </a:t>
            </a:r>
            <a:r>
              <a:rPr lang="en-GB" i="1" dirty="0" smtClean="0"/>
              <a:t>to promote competition among publishers, bringing some market-driven behaviour into what’s basically an oligopoly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If researchers can be made aware that by </a:t>
            </a:r>
            <a:r>
              <a:rPr lang="en-GB" i="1" dirty="0" smtClean="0"/>
              <a:t>submitting to the right titles</a:t>
            </a:r>
            <a:r>
              <a:rPr lang="en-GB" dirty="0" smtClean="0"/>
              <a:t> (those covered by TAs) they can get their papers published Gold Open Access at no cost for them, they’re likely to listen. A thorough (and sorely missing) researcher engagement activity needs to take place in order to ensure this can happen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TAs are indeed benefitting </a:t>
            </a:r>
            <a:r>
              <a:rPr lang="en-GB" i="1" dirty="0" smtClean="0"/>
              <a:t>some</a:t>
            </a:r>
            <a:r>
              <a:rPr lang="en-GB" dirty="0" smtClean="0"/>
              <a:t> of the usual suspects, but </a:t>
            </a:r>
            <a:r>
              <a:rPr lang="en-GB" i="1" dirty="0" smtClean="0"/>
              <a:t>not all of them</a:t>
            </a:r>
            <a:r>
              <a:rPr lang="en-GB" dirty="0" smtClean="0"/>
              <a:t>. There’s an element of competition being introduced (at least in the UK and for the time being) that may help shift the OA landscape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The work required to test this approach is as hard as that devoted to the implementation of the Green OA HEFCE/REF policy. Very few institutions are actually aware of the implications of this in terms of balance of work across sub-teams. Without this effort, TAs risk becoming a missed opportunity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239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113487"/>
            <a:ext cx="12072938" cy="889317"/>
          </a:xfrm>
        </p:spPr>
        <p:txBody>
          <a:bodyPr>
            <a:normAutofit fontScale="90000"/>
          </a:bodyPr>
          <a:lstStyle/>
          <a:p>
            <a:r>
              <a:rPr lang="aa-ET" sz="4400" b="1" dirty="0" smtClean="0"/>
              <a:t>Cross-institutional collaboration around T</a:t>
            </a:r>
            <a:r>
              <a:rPr lang="aa-ET" sz="4400" b="1" dirty="0"/>
              <a:t>A</a:t>
            </a:r>
            <a:r>
              <a:rPr lang="aa-ET" sz="4400" b="1" dirty="0" smtClean="0"/>
              <a:t>s in Scotland</a:t>
            </a:r>
            <a:endParaRPr lang="en-GB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9" y="1319212"/>
            <a:ext cx="10882313" cy="520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2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337" y="1122363"/>
            <a:ext cx="10293532" cy="2387600"/>
          </a:xfrm>
        </p:spPr>
        <p:txBody>
          <a:bodyPr>
            <a:normAutofit/>
          </a:bodyPr>
          <a:lstStyle/>
          <a:p>
            <a:r>
              <a:rPr lang="aa-ET" sz="4800" dirty="0" smtClean="0"/>
              <a:t>Danke</a:t>
            </a:r>
            <a:r>
              <a:rPr lang="en-GB" sz="4800" dirty="0" smtClean="0"/>
              <a:t>!</a:t>
            </a:r>
            <a:endParaRPr lang="en-GB" sz="48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524645" y="4848286"/>
            <a:ext cx="4670224" cy="1622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/>
              <a:t>	</a:t>
            </a:r>
            <a:r>
              <a:rPr lang="en-GB" sz="2600" b="1" dirty="0" smtClean="0"/>
              <a:t>Pablo de Castro</a:t>
            </a:r>
          </a:p>
          <a:p>
            <a:pPr algn="l"/>
            <a:r>
              <a:rPr lang="en-GB" sz="1200" dirty="0" smtClean="0"/>
              <a:t>	</a:t>
            </a:r>
            <a:r>
              <a:rPr lang="en-GB" sz="2200" dirty="0" err="1" smtClean="0"/>
              <a:t>euroCRIS</a:t>
            </a:r>
            <a:r>
              <a:rPr lang="en-GB" sz="2200" dirty="0" smtClean="0"/>
              <a:t> Secretary</a:t>
            </a:r>
            <a:r>
              <a:rPr lang="en-GB" sz="2500" dirty="0" smtClean="0"/>
              <a:t/>
            </a:r>
            <a:br>
              <a:rPr lang="en-GB" sz="2500" dirty="0" smtClean="0"/>
            </a:br>
            <a:endParaRPr lang="en-GB" sz="900" dirty="0" smtClean="0"/>
          </a:p>
          <a:p>
            <a:pPr algn="l"/>
            <a:r>
              <a:rPr lang="en-GB" sz="2500" dirty="0" smtClean="0"/>
              <a:t>	</a:t>
            </a:r>
            <a:r>
              <a:rPr lang="en-GB" sz="2200" dirty="0" smtClean="0"/>
              <a:t>Open </a:t>
            </a:r>
            <a:r>
              <a:rPr lang="en-GB" sz="2200" dirty="0"/>
              <a:t>Access Advocacy Librarian</a:t>
            </a:r>
          </a:p>
          <a:p>
            <a:pPr algn="l"/>
            <a:r>
              <a:rPr lang="en-GB" sz="2200" dirty="0" smtClean="0"/>
              <a:t>	University </a:t>
            </a:r>
            <a:r>
              <a:rPr lang="en-GB" sz="2200" dirty="0"/>
              <a:t>of Strathclyde</a:t>
            </a:r>
          </a:p>
          <a:p>
            <a:pPr algn="l"/>
            <a:r>
              <a:rPr lang="en-GB" sz="2200" dirty="0" smtClean="0"/>
              <a:t>	</a:t>
            </a:r>
            <a:r>
              <a:rPr lang="en-GB" sz="2200" dirty="0" smtClean="0">
                <a:hlinkClick r:id="rId2"/>
              </a:rPr>
              <a:t>pablo.de-castro@strath.ac.uk</a:t>
            </a:r>
            <a:r>
              <a:rPr lang="en-GB" sz="2200" dirty="0" smtClean="0"/>
              <a:t> </a:t>
            </a:r>
            <a:endParaRPr lang="en-GB" sz="2200" dirty="0"/>
          </a:p>
          <a:p>
            <a:pPr algn="l"/>
            <a:r>
              <a:rPr lang="en-GB" sz="2200" dirty="0" smtClean="0"/>
              <a:t>	</a:t>
            </a:r>
            <a:r>
              <a:rPr lang="en-GB" sz="2200" dirty="0" smtClean="0">
                <a:hlinkClick r:id="rId3"/>
              </a:rPr>
              <a:t>http</a:t>
            </a:r>
            <a:r>
              <a:rPr lang="en-GB" sz="2200" dirty="0">
                <a:hlinkClick r:id="rId3"/>
              </a:rPr>
              <a:t>://</a:t>
            </a:r>
            <a:r>
              <a:rPr lang="en-GB" sz="2200" dirty="0" smtClean="0">
                <a:hlinkClick r:id="rId3"/>
              </a:rPr>
              <a:t>orcid.org/0000-0001-6300-1033</a:t>
            </a:r>
            <a:r>
              <a:rPr lang="en-GB" sz="2500" dirty="0" smtClean="0"/>
              <a:t> </a:t>
            </a:r>
            <a:endParaRPr lang="en-GB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4" y="257174"/>
            <a:ext cx="95250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677" y="416165"/>
            <a:ext cx="10293532" cy="810940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S</a:t>
            </a:r>
            <a:r>
              <a:rPr lang="aa-ET" sz="4800" b="1" dirty="0" smtClean="0"/>
              <a:t>peaker’s academic</a:t>
            </a:r>
            <a:r>
              <a:rPr lang="en-GB" sz="4800" b="1" dirty="0" smtClean="0"/>
              <a:t> </a:t>
            </a:r>
            <a:r>
              <a:rPr lang="en-GB" sz="4800" b="1" dirty="0" err="1" smtClean="0"/>
              <a:t>af</a:t>
            </a:r>
            <a:r>
              <a:rPr lang="aa-ET" sz="4800" b="1" dirty="0" smtClean="0"/>
              <a:t>f</a:t>
            </a:r>
            <a:r>
              <a:rPr lang="en-GB" sz="4800" b="1" dirty="0" smtClean="0"/>
              <a:t>ilia</a:t>
            </a:r>
            <a:r>
              <a:rPr lang="aa-ET" sz="4800" b="1" dirty="0" smtClean="0"/>
              <a:t>tion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453" y="1724109"/>
            <a:ext cx="9387840" cy="2867297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/>
              <a:t>University of Strathclyde Glasgow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F</a:t>
            </a:r>
            <a:r>
              <a:rPr lang="aa-ET" dirty="0" smtClean="0"/>
              <a:t>ounded</a:t>
            </a:r>
            <a:r>
              <a:rPr lang="en-GB" dirty="0" smtClean="0"/>
              <a:t> 1796 </a:t>
            </a:r>
            <a:r>
              <a:rPr lang="aa-ET" dirty="0" smtClean="0"/>
              <a:t>as </a:t>
            </a:r>
            <a:r>
              <a:rPr lang="en-GB" dirty="0" smtClean="0"/>
              <a:t>“the </a:t>
            </a:r>
            <a:r>
              <a:rPr lang="en-GB" dirty="0"/>
              <a:t>place for useful learning”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22,295 FTE Students and 3,200 staff (2017/18</a:t>
            </a:r>
            <a:r>
              <a:rPr lang="en-GB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Research: research grants and contracts income of £65.6m in 2017*</a:t>
            </a:r>
            <a:endParaRPr lang="es-E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Among the 20 top research-intensive universities in the 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708" y="1907178"/>
            <a:ext cx="2084300" cy="12505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16506" y="5731142"/>
            <a:ext cx="2851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* 14.5</a:t>
            </a:r>
            <a:r>
              <a:rPr lang="en-GB" sz="1600" dirty="0"/>
              <a:t>% increase from previous year and an overall increase of over 60% over a six year period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4413111"/>
            <a:ext cx="7175211" cy="23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840" y="198643"/>
            <a:ext cx="10293532" cy="810940"/>
          </a:xfrm>
        </p:spPr>
        <p:txBody>
          <a:bodyPr>
            <a:normAutofit/>
          </a:bodyPr>
          <a:lstStyle/>
          <a:p>
            <a:r>
              <a:rPr lang="en-GB" sz="4800" b="1" dirty="0"/>
              <a:t>S</a:t>
            </a:r>
            <a:r>
              <a:rPr lang="aa-ET" sz="4800" b="1" dirty="0"/>
              <a:t>peaker’s academic</a:t>
            </a:r>
            <a:r>
              <a:rPr lang="en-GB" sz="4800" b="1" dirty="0"/>
              <a:t> </a:t>
            </a:r>
            <a:r>
              <a:rPr lang="en-GB" sz="4800" b="1" dirty="0" err="1"/>
              <a:t>af</a:t>
            </a:r>
            <a:r>
              <a:rPr lang="aa-ET" sz="4800" b="1" dirty="0"/>
              <a:t>f</a:t>
            </a:r>
            <a:r>
              <a:rPr lang="en-GB" sz="4800" b="1" dirty="0"/>
              <a:t>ilia</a:t>
            </a:r>
            <a:r>
              <a:rPr lang="aa-ET" sz="4800" b="1" dirty="0"/>
              <a:t>tion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606" y="3665102"/>
            <a:ext cx="11144250" cy="29828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3200" dirty="0" err="1" smtClean="0"/>
              <a:t>Secretar</a:t>
            </a:r>
            <a:r>
              <a:rPr lang="aa-ET" sz="3200" dirty="0" smtClean="0"/>
              <a:t>y</a:t>
            </a:r>
            <a:r>
              <a:rPr lang="en-GB" sz="3200" dirty="0" smtClean="0"/>
              <a:t> </a:t>
            </a:r>
            <a:r>
              <a:rPr lang="aa-ET" sz="3200" dirty="0" smtClean="0"/>
              <a:t>for the</a:t>
            </a:r>
            <a:r>
              <a:rPr lang="en-GB" sz="3200" dirty="0" smtClean="0"/>
              <a:t> </a:t>
            </a:r>
            <a:r>
              <a:rPr lang="en-GB" sz="3200" dirty="0" err="1" smtClean="0"/>
              <a:t>euroCRIS</a:t>
            </a:r>
            <a:r>
              <a:rPr lang="aa-ET" sz="3200" dirty="0" smtClean="0"/>
              <a:t> Association</a:t>
            </a:r>
            <a:endParaRPr lang="en-GB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aa-ET" dirty="0" smtClean="0"/>
              <a:t>Dutch n</a:t>
            </a:r>
            <a:r>
              <a:rPr lang="es-ES" dirty="0" err="1" smtClean="0"/>
              <a:t>on-profit</a:t>
            </a:r>
            <a:r>
              <a:rPr lang="es-ES" dirty="0" smtClean="0"/>
              <a:t> f</a:t>
            </a:r>
            <a:r>
              <a:rPr lang="aa-ET" dirty="0" smtClean="0"/>
              <a:t>ounded</a:t>
            </a:r>
            <a:r>
              <a:rPr lang="es-ES" dirty="0" smtClean="0"/>
              <a:t> 2002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As</a:t>
            </a:r>
            <a:r>
              <a:rPr lang="aa-ET" dirty="0" smtClean="0"/>
              <a:t>s</a:t>
            </a:r>
            <a:r>
              <a:rPr lang="es-ES" dirty="0" smtClean="0"/>
              <a:t>ocia</a:t>
            </a:r>
            <a:r>
              <a:rPr lang="aa-ET" dirty="0" smtClean="0"/>
              <a:t>tion</a:t>
            </a:r>
            <a:r>
              <a:rPr lang="es-ES" dirty="0" smtClean="0"/>
              <a:t> </a:t>
            </a:r>
            <a:r>
              <a:rPr lang="aa-ET" dirty="0" smtClean="0"/>
              <a:t>of professionals and bodies worldwide in the areas of research information management and </a:t>
            </a:r>
            <a:r>
              <a:rPr lang="es-ES" dirty="0" smtClean="0"/>
              <a:t>CRIS</a:t>
            </a:r>
            <a:r>
              <a:rPr lang="aa-ET" dirty="0" smtClean="0"/>
              <a:t> systems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 smtClean="0"/>
              <a:t>Custodia</a:t>
            </a:r>
            <a:r>
              <a:rPr lang="aa-ET" dirty="0" smtClean="0"/>
              <a:t>n for the</a:t>
            </a:r>
            <a:r>
              <a:rPr lang="en-GB" dirty="0" smtClean="0"/>
              <a:t> </a:t>
            </a:r>
            <a:r>
              <a:rPr lang="en-GB" dirty="0"/>
              <a:t>Common European Research Information Format (CERIF)</a:t>
            </a:r>
            <a:endParaRPr lang="es-E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000000"/>
                </a:solidFill>
              </a:rPr>
              <a:t>M</a:t>
            </a:r>
            <a:r>
              <a:rPr lang="aa-ET" altLang="en-US" dirty="0" smtClean="0">
                <a:solidFill>
                  <a:srgbClr val="000000"/>
                </a:solidFill>
              </a:rPr>
              <a:t>oUs with various relevant organisations in the RIM field</a:t>
            </a:r>
            <a:r>
              <a:rPr lang="en-GB" altLang="en-US" dirty="0" smtClean="0">
                <a:solidFill>
                  <a:srgbClr val="000000"/>
                </a:solidFill>
              </a:rPr>
              <a:t>: </a:t>
            </a:r>
            <a:r>
              <a:rPr lang="en-GB" altLang="en-US" dirty="0" err="1">
                <a:solidFill>
                  <a:srgbClr val="000000"/>
                </a:solidFill>
              </a:rPr>
              <a:t>OpenAIRE</a:t>
            </a:r>
            <a:r>
              <a:rPr lang="en-GB" altLang="en-US" dirty="0">
                <a:solidFill>
                  <a:srgbClr val="000000"/>
                </a:solidFill>
              </a:rPr>
              <a:t>, ORCID, </a:t>
            </a:r>
            <a:r>
              <a:rPr lang="en-GB" altLang="en-US" dirty="0" smtClean="0">
                <a:solidFill>
                  <a:srgbClr val="000000"/>
                </a:solidFill>
              </a:rPr>
              <a:t>COAR</a:t>
            </a:r>
            <a:r>
              <a:rPr lang="aa-ET" altLang="en-US" dirty="0" smtClean="0">
                <a:solidFill>
                  <a:srgbClr val="000000"/>
                </a:solidFill>
              </a:rPr>
              <a:t>...</a:t>
            </a:r>
            <a:endParaRPr lang="en-GB" dirty="0"/>
          </a:p>
        </p:txBody>
      </p:sp>
      <p:pic>
        <p:nvPicPr>
          <p:cNvPr id="7" name="Picture 6" descr="https://lh6.googleusercontent.com/83dS7i9ppg6oOymILCZE_ow8_Cf5sUl7O5f2KuBLzNKQl71CIwSlUvyh1WG9OSmMr-tJRsTj1Ls3STlH5Tl7FB96ScD7qRf9XRVJuhpX45Du9c0q0SwO26HdC3pWtZZgS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089" y="3803704"/>
            <a:ext cx="1956968" cy="773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06606" y="1463040"/>
            <a:ext cx="11144250" cy="2126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smtClean="0"/>
              <a:t>C</a:t>
            </a:r>
            <a:r>
              <a:rPr lang="aa-ET" sz="3200" dirty="0" smtClean="0"/>
              <a:t>o-lead (w/ TIB Hannover) for Open Access WG of CESAER TFOS</a:t>
            </a:r>
            <a:endParaRPr lang="en-GB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/>
              <a:t>As</a:t>
            </a:r>
            <a:r>
              <a:rPr lang="aa-ET" dirty="0"/>
              <a:t>s</a:t>
            </a:r>
            <a:r>
              <a:rPr lang="es-ES" dirty="0"/>
              <a:t>ocia</a:t>
            </a:r>
            <a:r>
              <a:rPr lang="aa-ET" dirty="0"/>
              <a:t>tion</a:t>
            </a:r>
            <a:r>
              <a:rPr lang="es-ES" dirty="0"/>
              <a:t> </a:t>
            </a:r>
            <a:r>
              <a:rPr lang="aa-ET" dirty="0" smtClean="0"/>
              <a:t>of over 50 European Universities of Science and Technology </a:t>
            </a:r>
            <a:endParaRPr lang="en-GB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dirty="0" smtClean="0"/>
              <a:t>S</a:t>
            </a:r>
            <a:r>
              <a:rPr lang="aa-ET" dirty="0" smtClean="0"/>
              <a:t>everal TU9 institutions are CESAER members, some represented in its Open Access Working Group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732" y="2047874"/>
            <a:ext cx="14573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06" y="247649"/>
            <a:ext cx="6667500" cy="847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07" y="1228725"/>
            <a:ext cx="7051493" cy="2586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168" y="3972158"/>
            <a:ext cx="7105650" cy="28479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91203" y="1228725"/>
            <a:ext cx="3767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a-ET" dirty="0" smtClean="0"/>
              <a:t>German member institutions of CESAER include several TU9 members. </a:t>
            </a:r>
            <a:r>
              <a:rPr lang="aa-ET" b="1" dirty="0" smtClean="0"/>
              <a:t>Uni Stuttgart </a:t>
            </a:r>
            <a:r>
              <a:rPr lang="aa-ET" dirty="0" smtClean="0"/>
              <a:t>, </a:t>
            </a:r>
            <a:r>
              <a:rPr lang="aa-ET" b="1" dirty="0" smtClean="0"/>
              <a:t>RWTH Aachen </a:t>
            </a:r>
            <a:r>
              <a:rPr lang="aa-ET" dirty="0" smtClean="0"/>
              <a:t>and </a:t>
            </a:r>
            <a:r>
              <a:rPr lang="aa-ET" b="1" dirty="0" smtClean="0"/>
              <a:t>TIB/Leibniz Uni Hannover </a:t>
            </a:r>
            <a:r>
              <a:rPr lang="aa-ET" dirty="0" smtClean="0"/>
              <a:t>represented (together with </a:t>
            </a:r>
            <a:r>
              <a:rPr lang="aa-ET" b="1" dirty="0" smtClean="0"/>
              <a:t>ETHZ</a:t>
            </a:r>
            <a:r>
              <a:rPr lang="aa-ET" dirty="0" smtClean="0"/>
              <a:t> in the CH and </a:t>
            </a:r>
            <a:r>
              <a:rPr lang="aa-ET" b="1" dirty="0" smtClean="0"/>
              <a:t>TU Wien</a:t>
            </a:r>
            <a:r>
              <a:rPr lang="aa-ET" dirty="0" smtClean="0"/>
              <a:t> in AT) in the OA WG of CESAER’s Task Force for Open Science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90253" y="4518982"/>
            <a:ext cx="3767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a-ET" dirty="0" smtClean="0"/>
              <a:t>The CESAER OA WG conducted some level of collaboration with the BMBF-funded OpenIng project led by TU Darmstadt – both initiatives being devoted to exploring the specifics of Open Access implementation in the Engineering disciplines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7567" y="53069"/>
            <a:ext cx="11978640" cy="889317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O</a:t>
            </a:r>
            <a:r>
              <a:rPr lang="aa-ET" sz="3600" b="1" dirty="0" smtClean="0"/>
              <a:t>pen Access and</a:t>
            </a:r>
            <a:r>
              <a:rPr lang="es-ES" sz="3600" b="1" dirty="0" smtClean="0"/>
              <a:t> innova</a:t>
            </a:r>
            <a:r>
              <a:rPr lang="aa-ET" sz="3600" b="1" dirty="0" smtClean="0"/>
              <a:t>tio</a:t>
            </a:r>
            <a:r>
              <a:rPr lang="es-ES" sz="3600" b="1" dirty="0" smtClean="0"/>
              <a:t>n</a:t>
            </a:r>
            <a:r>
              <a:rPr lang="es-ES" sz="3600" b="1" dirty="0"/>
              <a:t>: </a:t>
            </a:r>
            <a:r>
              <a:rPr lang="aa-ET" sz="3600" b="1" dirty="0" smtClean="0"/>
              <a:t>a British (&amp; all-European) approach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7" y="1070979"/>
            <a:ext cx="5743054" cy="5015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341" y="3949610"/>
            <a:ext cx="4905375" cy="2847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057" y="1407772"/>
            <a:ext cx="57721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7567" y="66945"/>
            <a:ext cx="11978640" cy="889317"/>
          </a:xfrm>
        </p:spPr>
        <p:txBody>
          <a:bodyPr>
            <a:normAutofit fontScale="90000"/>
          </a:bodyPr>
          <a:lstStyle/>
          <a:p>
            <a:r>
              <a:rPr lang="en-GB" sz="4400" b="1" dirty="0" smtClean="0"/>
              <a:t>European Marine Energy Centre</a:t>
            </a:r>
            <a:r>
              <a:rPr lang="aa-ET" sz="4400" b="1" dirty="0" smtClean="0"/>
              <a:t> (</a:t>
            </a:r>
            <a:r>
              <a:rPr lang="en-GB" sz="4400" b="1" dirty="0" smtClean="0"/>
              <a:t>EMEC</a:t>
            </a:r>
            <a:r>
              <a:rPr lang="aa-ET" sz="4400" b="1" dirty="0" smtClean="0"/>
              <a:t>)</a:t>
            </a:r>
            <a:r>
              <a:rPr lang="en-GB" sz="4400" b="1" dirty="0" smtClean="0"/>
              <a:t>, Orkney, Scotland</a:t>
            </a:r>
            <a:endParaRPr lang="en-GB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20" y="1279676"/>
            <a:ext cx="7203621" cy="5242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968" y="2889215"/>
            <a:ext cx="4418239" cy="3620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74629" y="6548128"/>
            <a:ext cx="25763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4"/>
              </a:rPr>
              <a:t>http://www.emec.org.uk/?</a:t>
            </a:r>
            <a:r>
              <a:rPr lang="en-GB" sz="1000" dirty="0" smtClean="0">
                <a:hlinkClick r:id="rId4"/>
              </a:rPr>
              <a:t>wpfb_dl=188</a:t>
            </a:r>
            <a:r>
              <a:rPr lang="en-GB" sz="1000" dirty="0" smtClean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549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7567" y="195949"/>
            <a:ext cx="11978640" cy="889317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O</a:t>
            </a:r>
            <a:r>
              <a:rPr lang="aa-ET" sz="4400" b="1" dirty="0" smtClean="0"/>
              <a:t>pen Access in the UK</a:t>
            </a:r>
            <a:r>
              <a:rPr lang="es-ES" sz="4400" b="1" dirty="0" smtClean="0"/>
              <a:t>: Green &amp; Gold OA</a:t>
            </a:r>
            <a:endParaRPr lang="en-GB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" y="1214301"/>
            <a:ext cx="7720421" cy="55512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366" y="5020863"/>
            <a:ext cx="1005841" cy="1744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681" y="1501687"/>
            <a:ext cx="3679710" cy="35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7567" y="13067"/>
            <a:ext cx="11978640" cy="889317"/>
          </a:xfrm>
        </p:spPr>
        <p:txBody>
          <a:bodyPr>
            <a:normAutofit/>
          </a:bodyPr>
          <a:lstStyle/>
          <a:p>
            <a:r>
              <a:rPr lang="aa-ET" sz="4400" b="1" dirty="0" smtClean="0"/>
              <a:t>OA ra</a:t>
            </a:r>
            <a:r>
              <a:rPr lang="en-GB" sz="4400" b="1" dirty="0" err="1" smtClean="0"/>
              <a:t>nking</a:t>
            </a:r>
            <a:r>
              <a:rPr lang="en-GB" sz="4400" b="1" dirty="0" smtClean="0"/>
              <a:t> </a:t>
            </a:r>
            <a:r>
              <a:rPr lang="aa-ET" sz="4400" b="1" dirty="0" smtClean="0"/>
              <a:t>– </a:t>
            </a:r>
            <a:r>
              <a:rPr lang="en-GB" sz="4400" b="1" dirty="0" smtClean="0"/>
              <a:t>CWTS Leiden 2020</a:t>
            </a:r>
            <a:endParaRPr lang="en-GB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091" y="926234"/>
            <a:ext cx="9363075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054" y="3227746"/>
            <a:ext cx="91535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57758" y="6442440"/>
            <a:ext cx="6998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2"/>
              </a:rPr>
              <a:t>http://reuniondeconsorcios.conricyt.mx/index.php/primera-reunion/declaraciones/?</a:t>
            </a:r>
            <a:r>
              <a:rPr lang="en-GB" sz="1400" dirty="0" smtClean="0">
                <a:hlinkClick r:id="rId2"/>
              </a:rPr>
              <a:t>lang=en</a:t>
            </a:r>
            <a:r>
              <a:rPr lang="aa-ET" sz="1400" dirty="0" smtClean="0"/>
              <a:t> 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7567" y="13067"/>
            <a:ext cx="11978640" cy="8893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 smtClean="0"/>
              <a:t>“</a:t>
            </a:r>
            <a:r>
              <a:rPr lang="en-GB" sz="4400" b="1" dirty="0" err="1" smtClean="0"/>
              <a:t>Controver</a:t>
            </a:r>
            <a:r>
              <a:rPr lang="aa-ET" sz="4400" b="1" dirty="0" smtClean="0"/>
              <a:t>sial</a:t>
            </a:r>
            <a:r>
              <a:rPr lang="en-GB" sz="4400" b="1" dirty="0" smtClean="0"/>
              <a:t>”</a:t>
            </a:r>
            <a:endParaRPr lang="en-GB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822689"/>
            <a:ext cx="9334500" cy="559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675" y="1871662"/>
            <a:ext cx="2504532" cy="359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Words>787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'Transformative' deals with publishers:  a controversial step forward  in the implementation of Open Access</vt:lpstr>
      <vt:lpstr>Speaker’s academic affiliation</vt:lpstr>
      <vt:lpstr>Speaker’s academic affiliation</vt:lpstr>
      <vt:lpstr>PowerPoint Presentation</vt:lpstr>
      <vt:lpstr>Open Access and innovation: a British (&amp; all-European) approach</vt:lpstr>
      <vt:lpstr>European Marine Energy Centre (EMEC), Orkney, Scotland</vt:lpstr>
      <vt:lpstr>Open Access in the UK: Green &amp; Gold OA</vt:lpstr>
      <vt:lpstr>OA ranking – CWTS Leiden 2020</vt:lpstr>
      <vt:lpstr>PowerPoint Presentation</vt:lpstr>
      <vt:lpstr>What should “transformative” actually mean?</vt:lpstr>
      <vt:lpstr>A few relevant divides: (v busy) institutional researcher engagement vs (v vocal) ideology</vt:lpstr>
      <vt:lpstr>A second v relevant divide: STM vs SSH</vt:lpstr>
      <vt:lpstr>A third divide: language</vt:lpstr>
      <vt:lpstr>A fourth divide: Global North vs Global South</vt:lpstr>
      <vt:lpstr>SCOAP3 funding landscape</vt:lpstr>
      <vt:lpstr>The actual point of TAs…</vt:lpstr>
      <vt:lpstr>Cross-institutional collaboration around TAs in Scotland</vt:lpstr>
      <vt:lpstr>Danke!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Research Scotland</dc:title>
  <dc:creator>Pablo</dc:creator>
  <cp:lastModifiedBy>George Werner</cp:lastModifiedBy>
  <cp:revision>64</cp:revision>
  <dcterms:created xsi:type="dcterms:W3CDTF">2020-05-21T08:23:21Z</dcterms:created>
  <dcterms:modified xsi:type="dcterms:W3CDTF">2020-11-02T11:35:07Z</dcterms:modified>
</cp:coreProperties>
</file>