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4" r:id="rId4"/>
    <p:sldId id="265" r:id="rId5"/>
    <p:sldId id="266" r:id="rId6"/>
    <p:sldId id="268" r:id="rId7"/>
    <p:sldId id="272" r:id="rId8"/>
    <p:sldId id="281" r:id="rId9"/>
    <p:sldId id="275" r:id="rId10"/>
    <p:sldId id="279" r:id="rId11"/>
    <p:sldId id="277" r:id="rId12"/>
    <p:sldId id="278" r:id="rId13"/>
    <p:sldId id="280" r:id="rId14"/>
    <p:sldId id="276" r:id="rId15"/>
    <p:sldId id="269" r:id="rId16"/>
    <p:sldId id="270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526B957-7D94-4C1F-9810-447F1C532776}">
          <p14:sldIdLst>
            <p14:sldId id="256"/>
          </p14:sldIdLst>
        </p14:section>
        <p14:section name="Untitled Section" id="{D7F1517A-6867-46C1-9B46-0BF60B497ABC}">
          <p14:sldIdLst>
            <p14:sldId id="262"/>
            <p14:sldId id="264"/>
            <p14:sldId id="265"/>
            <p14:sldId id="266"/>
            <p14:sldId id="268"/>
            <p14:sldId id="272"/>
            <p14:sldId id="281"/>
            <p14:sldId id="275"/>
            <p14:sldId id="279"/>
            <p14:sldId id="277"/>
            <p14:sldId id="278"/>
            <p14:sldId id="280"/>
            <p14:sldId id="276"/>
          </p14:sldIdLst>
        </p14:section>
        <p14:section name="Thank you" id="{74D7341A-26DE-4036-82FA-DF8C7AB3E716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shuai Dai" initials="SD" lastIdx="4" clrIdx="0">
    <p:extLst>
      <p:ext uri="{19B8F6BF-5375-455C-9EA6-DF929625EA0E}">
        <p15:presenceInfo xmlns:p15="http://schemas.microsoft.com/office/powerpoint/2012/main" userId="6d78beda0a0974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6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4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D7F7-97BD-49D0-B9CE-923848E1B6B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408D-2EBE-4F4F-8185-A57A1590B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8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A3CC-456D-42A1-BD96-47D488FF90D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A58D-9994-45E8-A8A5-B7126CD5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8" y="1628801"/>
            <a:ext cx="8062664" cy="1986358"/>
          </a:xfrm>
          <a:prstGeom prst="rect">
            <a:avLst/>
          </a:prstGeom>
        </p:spPr>
        <p:txBody>
          <a:bodyPr anchor="ctr" anchorCtr="1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568" y="3980656"/>
            <a:ext cx="7376864" cy="1752600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39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59DC-0E3C-45DC-A6CB-35E872388AD4}" type="datetime1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9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093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9BB-426B-45AF-B036-849A074BCC04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156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3CEB-3DFE-4975-892E-06A0B51A557E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3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out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1566"/>
          </a:xfrm>
        </p:spPr>
        <p:txBody>
          <a:bodyPr/>
          <a:lstStyle>
            <a:lvl1pPr marL="0" indent="0" algn="just">
              <a:buNone/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3CEB-3DFE-4975-892E-06A0B51A557E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45E5-26E8-438C-AA83-0689EC791E25}" type="datetime1">
              <a:rPr lang="en-GB" smtClean="0"/>
              <a:t>08/10/2020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33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45E5-26E8-438C-AA83-0689EC791E25}" type="datetime1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04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3" y="1484785"/>
            <a:ext cx="5722912" cy="4871566"/>
          </a:xfrm>
        </p:spPr>
        <p:txBody>
          <a:bodyPr anchor="ctr" anchorCtr="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800100" marR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45E5-26E8-438C-AA83-0689EC791E25}" type="datetime1">
              <a:rPr lang="en-GB" smtClean="0"/>
              <a:t>08/10/2020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490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60948"/>
            <a:ext cx="7632848" cy="936104"/>
          </a:xfrm>
          <a:prstGeom prst="rect">
            <a:avLst/>
          </a:prstGeom>
        </p:spPr>
        <p:txBody>
          <a:bodyPr anchor="ctr" anchorCtr="1"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4215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1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71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951C-5E0C-4944-BEA2-7EAAAC4CD2D1}" type="datetime1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9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2311-9ACD-42F7-A343-C6B1A1049FDA}" type="datetime1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1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87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7145E5-26E8-438C-AA83-0689EC791E25}" type="datetime1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1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9" r:id="rId3"/>
    <p:sldLayoutId id="2147483660" r:id="rId4"/>
    <p:sldLayoutId id="2147483668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ti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30" y="1916832"/>
            <a:ext cx="9018748" cy="198635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 Experimental and CFD Study of the Extreme Waves Impact on OC3-Hywind Spar Floating Offshore Wind Turbine</a:t>
            </a:r>
            <a:endParaRPr lang="en-US" sz="18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0334" y="3789040"/>
            <a:ext cx="860333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3" y="218496"/>
            <a:ext cx="1638300" cy="771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8335" y="188925"/>
            <a:ext cx="5049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  <a:tabLst>
                <a:tab pos="269875" algn="l"/>
              </a:tabLst>
            </a:pPr>
            <a:r>
              <a:rPr lang="fr-FR" sz="1600" b="1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Partnership</a:t>
            </a:r>
            <a:r>
              <a:rPr lang="fr-FR" sz="1600" b="1" i="1" dirty="0">
                <a:ea typeface="SimSun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fr-FR" sz="1600" b="1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Research</a:t>
            </a:r>
            <a:r>
              <a:rPr lang="fr-FR" sz="1600" b="1" i="1" dirty="0">
                <a:ea typeface="SimSun" panose="02010600030101010101" pitchFamily="2" charset="-122"/>
                <a:cs typeface="Times New Roman" panose="02020603050405020304" pitchFamily="18" charset="0"/>
              </a:rPr>
              <a:t> In Marine </a:t>
            </a:r>
            <a:r>
              <a:rPr lang="fr-FR" sz="1600" b="1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Renewable</a:t>
            </a:r>
            <a:r>
              <a:rPr lang="fr-FR" sz="1600" b="1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600" b="1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Energy</a:t>
            </a:r>
            <a:endParaRPr lang="en-GB" sz="1600" b="1" i="1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  <a:tabLst>
                <a:tab pos="269875" algn="l"/>
              </a:tabLst>
            </a:pPr>
            <a:r>
              <a:rPr lang="fr-FR" sz="1600" b="1" i="1" dirty="0">
                <a:ea typeface="SimSun" panose="02010600030101010101" pitchFamily="2" charset="-122"/>
                <a:cs typeface="Times New Roman" panose="02020603050405020304" pitchFamily="18" charset="0"/>
              </a:rPr>
              <a:t>7th </a:t>
            </a:r>
            <a:r>
              <a:rPr lang="fr-FR" sz="1600" b="1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PRIMaRE</a:t>
            </a:r>
            <a:r>
              <a:rPr lang="fr-FR" sz="1600" b="1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600" b="1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Conference</a:t>
            </a:r>
            <a:endParaRPr lang="en-GB" sz="1600" b="1" i="1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ea typeface="SimSun" panose="02010600030101010101" pitchFamily="2" charset="-122"/>
              </a:rPr>
              <a:t>7-8 </a:t>
            </a:r>
            <a:r>
              <a:rPr lang="en-US" sz="1600" b="1" i="1" dirty="0">
                <a:ea typeface="SimSun" panose="02010600030101010101" pitchFamily="2" charset="-122"/>
              </a:rPr>
              <a:t>July 2020</a:t>
            </a:r>
            <a:endParaRPr lang="en-GB" sz="1600" b="1" i="1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-216532" y="4365104"/>
            <a:ext cx="9577064" cy="2328664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Yang Zhou, Saishuai Dai, Sandy Day, Qing Xiao, Michael </a:t>
            </a:r>
            <a:r>
              <a:rPr lang="en-US" sz="2400" i="1" dirty="0" err="1" smtClean="0"/>
              <a:t>Coppini</a:t>
            </a:r>
            <a:endParaRPr lang="en-US" sz="2400" i="1" dirty="0" smtClean="0"/>
          </a:p>
          <a:p>
            <a:r>
              <a:rPr lang="en-GB" sz="2000" dirty="0" smtClean="0"/>
              <a:t>Department </a:t>
            </a:r>
            <a:r>
              <a:rPr lang="en-GB" sz="2000" dirty="0"/>
              <a:t>of Naval Architecture, Ocean and Marine Engineering</a:t>
            </a:r>
          </a:p>
          <a:p>
            <a:r>
              <a:rPr lang="en-GB" sz="2000" dirty="0"/>
              <a:t>University of </a:t>
            </a:r>
            <a:r>
              <a:rPr lang="en-GB" sz="2000" dirty="0" smtClean="0"/>
              <a:t>Strathclyde</a:t>
            </a:r>
          </a:p>
          <a:p>
            <a:endParaRPr lang="en-GB" sz="1100" dirty="0" smtClean="0">
              <a:latin typeface="+mn-lt"/>
              <a:cs typeface="Times New Roman" panose="02020603050405020304" pitchFamily="18" charset="0"/>
            </a:endParaRPr>
          </a:p>
          <a:p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8"/>
    </mc:Choice>
    <mc:Fallback xmlns="">
      <p:transition spd="slow" advTm="211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CFD settings (Boundary Conditions)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-60597" y="1497231"/>
            <a:ext cx="9382409" cy="4654721"/>
            <a:chOff x="758723" y="295903"/>
            <a:chExt cx="11722453" cy="5762439"/>
          </a:xfrm>
        </p:grpSpPr>
        <p:sp>
          <p:nvSpPr>
            <p:cNvPr id="6" name="Rectangle 5"/>
            <p:cNvSpPr/>
            <p:nvPr/>
          </p:nvSpPr>
          <p:spPr>
            <a:xfrm>
              <a:off x="2346016" y="914350"/>
              <a:ext cx="8273984" cy="44170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356528" y="2880015"/>
              <a:ext cx="617418" cy="608796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651249" y="3213896"/>
              <a:ext cx="1353063" cy="2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651249" y="1712940"/>
              <a:ext cx="0" cy="1493288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77625" y="3268962"/>
              <a:ext cx="1556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X (Surge)</a:t>
              </a:r>
              <a:endParaRPr lang="en-GB" sz="1200" b="1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9181" y="1781539"/>
              <a:ext cx="1556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Y (Sway)</a:t>
              </a:r>
              <a:endParaRPr lang="en-GB" sz="1200" b="1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95844" y="5353916"/>
              <a:ext cx="0" cy="4625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620000" y="5328627"/>
              <a:ext cx="0" cy="48599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869943" y="5353916"/>
              <a:ext cx="42590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869943" y="936827"/>
              <a:ext cx="42590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097954" y="936827"/>
              <a:ext cx="0" cy="4417089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83402" y="3875222"/>
              <a:ext cx="1017106" cy="4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Palatino Linotype" panose="02040502050505030304" pitchFamily="18" charset="0"/>
                </a:rPr>
                <a:t>4.0m</a:t>
              </a:r>
              <a:endParaRPr lang="en-GB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4386268" y="5591177"/>
              <a:ext cx="3027145" cy="2054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64885" y="5601117"/>
              <a:ext cx="1018122" cy="4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Palatino Linotype" panose="02040502050505030304" pitchFamily="18" charset="0"/>
                </a:rPr>
                <a:t>6.0 m</a:t>
              </a:r>
              <a:endParaRPr lang="en-GB" i="1" dirty="0">
                <a:latin typeface="Palatino Linotype" panose="02040502050505030304" pitchFamily="18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721784" y="1871173"/>
              <a:ext cx="1236136" cy="8675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46017" y="1506251"/>
              <a:ext cx="2034639" cy="35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Wave Direction</a:t>
              </a:r>
              <a:endParaRPr lang="en-GB" sz="1400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47337" y="3120782"/>
              <a:ext cx="194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Palatino Linotype" panose="02040502050505030304" pitchFamily="18" charset="0"/>
                </a:rPr>
                <a:t>Inlet Relaxation</a:t>
              </a:r>
              <a:endParaRPr lang="en-GB" sz="1400" dirty="0">
                <a:latin typeface="Palatino Linotype" panose="0204050205050503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1786" y="3052339"/>
              <a:ext cx="2266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Palatino Linotype" panose="02040502050505030304" pitchFamily="18" charset="0"/>
                </a:rPr>
                <a:t>Outlet Relaxation</a:t>
              </a:r>
              <a:endParaRPr lang="en-GB" sz="1400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5846" y="5586413"/>
              <a:ext cx="2018980" cy="2591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493575" y="5583345"/>
              <a:ext cx="3126425" cy="17772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008817" y="5601117"/>
              <a:ext cx="945485" cy="4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Palatino Linotype" panose="02040502050505030304" pitchFamily="18" charset="0"/>
                </a:rPr>
                <a:t>6.0m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06894" y="5601117"/>
              <a:ext cx="1059280" cy="45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Palatino Linotype" panose="02040502050505030304" pitchFamily="18" charset="0"/>
                </a:rPr>
                <a:t>9.0m</a:t>
              </a:r>
              <a:endParaRPr lang="en-GB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49784" y="5352066"/>
              <a:ext cx="0" cy="4625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453492" y="5352067"/>
              <a:ext cx="0" cy="4625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9784" y="936827"/>
              <a:ext cx="0" cy="4415239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53492" y="948764"/>
              <a:ext cx="0" cy="4415239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1756299" y="1760995"/>
              <a:ext cx="461665" cy="17679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dirty="0" smtClean="0">
                  <a:latin typeface="Palatino Linotype" panose="02040502050505030304" pitchFamily="18" charset="0"/>
                </a:rPr>
                <a:t>Inlet</a:t>
              </a:r>
              <a:endParaRPr lang="en-GB" dirty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6200000">
                  <a:off x="1382587" y="2450176"/>
                  <a:ext cx="461665" cy="170939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dirty="0" smtClean="0">
                      <a:latin typeface="Palatino Linotype" panose="02040502050505030304" pitchFamily="18" charset="0"/>
                    </a:rPr>
                    <a:t> = 0</a:t>
                  </a: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382587" y="2450176"/>
                  <a:ext cx="461665" cy="1709394"/>
                </a:xfrm>
                <a:prstGeom prst="rect">
                  <a:avLst/>
                </a:prstGeom>
                <a:blipFill>
                  <a:blip r:embed="rId3"/>
                  <a:stretch>
                    <a:fillRect b="-360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 rot="16200000">
              <a:off x="11366366" y="1828826"/>
              <a:ext cx="461665" cy="17679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dirty="0" smtClean="0">
                  <a:latin typeface="Palatino Linotype" panose="02040502050505030304" pitchFamily="18" charset="0"/>
                </a:rPr>
                <a:t>Outlet</a:t>
              </a:r>
              <a:endParaRPr lang="en-GB" dirty="0">
                <a:latin typeface="Palatino Linotype" panose="0204050205050503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6200000">
                  <a:off x="10880281" y="3095965"/>
                  <a:ext cx="1257368" cy="16808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dirty="0">
                      <a:latin typeface="Palatino Linotype" panose="02040502050505030304" pitchFamily="18" charset="0"/>
                    </a:rPr>
                    <a:t> = 0</a:t>
                  </a:r>
                </a:p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>
                      <a:latin typeface="Palatino Linotype" panose="02040502050505030304" pitchFamily="18" charset="0"/>
                    </a:rPr>
                    <a:t>= (0, 0, 0</a:t>
                  </a:r>
                  <a:r>
                    <a:rPr lang="en-GB" dirty="0" smtClean="0">
                      <a:latin typeface="Palatino Linotype" panose="02040502050505030304" pitchFamily="18" charset="0"/>
                    </a:rPr>
                    <a:t>)</a:t>
                  </a:r>
                  <a:endParaRPr lang="en-GB" dirty="0">
                    <a:latin typeface="Palatino Linotype" panose="02040502050505030304" pitchFamily="18" charset="0"/>
                  </a:endParaRPr>
                </a:p>
                <a:p>
                  <a:r>
                    <a:rPr lang="en-GB" dirty="0" smtClean="0">
                      <a:latin typeface="Palatino Linotype" panose="02040502050505030304" pitchFamily="18" charset="0"/>
                    </a:rPr>
                    <a:t> </a:t>
                  </a:r>
                  <a:endParaRPr lang="en-GB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880281" y="3095965"/>
                  <a:ext cx="1257368" cy="16808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rot="16200000">
                  <a:off x="6394134" y="-1094164"/>
                  <a:ext cx="461665" cy="3241799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dirty="0">
                      <a:latin typeface="Palatino Linotype" panose="02040502050505030304" pitchFamily="18" charset="0"/>
                    </a:rPr>
                    <a:t> = 0,</a:t>
                  </a:r>
                  <a:r>
                    <a:rPr lang="en-GB" dirty="0" smtClean="0">
                      <a:latin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dirty="0">
                      <a:latin typeface="Palatino Linotype" panose="02040502050505030304" pitchFamily="18" charset="0"/>
                    </a:rPr>
                    <a:t> = 0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394134" y="-1094164"/>
                  <a:ext cx="461665" cy="3241799"/>
                </a:xfrm>
                <a:prstGeom prst="rect">
                  <a:avLst/>
                </a:prstGeom>
                <a:blipFill>
                  <a:blip r:embed="rId5"/>
                  <a:stretch>
                    <a:fillRect b="-360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6200000">
                <a:off x="4450441" y="4936270"/>
                <a:ext cx="372919" cy="259466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Palatino Linotype" panose="02040502050505030304" pitchFamily="18" charset="0"/>
                  </a:rPr>
                  <a:t> = 0,</a:t>
                </a:r>
                <a:r>
                  <a:rPr lang="en-GB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Palatino Linotype" panose="02040502050505030304" pitchFamily="18" charset="0"/>
                  </a:rPr>
                  <a:t> = 0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50441" y="4936270"/>
                <a:ext cx="372919" cy="2594669"/>
              </a:xfrm>
              <a:prstGeom prst="rect">
                <a:avLst/>
              </a:prstGeom>
              <a:blipFill>
                <a:blip r:embed="rId6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8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2"/>
    </mc:Choice>
    <mc:Fallback xmlns="">
      <p:transition spd="slow" advTm="101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CFD settings (Computational Meshes)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r="1954"/>
          <a:stretch/>
        </p:blipFill>
        <p:spPr>
          <a:xfrm>
            <a:off x="239688" y="1514518"/>
            <a:ext cx="7200280" cy="2002333"/>
          </a:xfrm>
          <a:prstGeom prst="rect">
            <a:avLst/>
          </a:prstGeom>
        </p:spPr>
      </p:pic>
      <p:pic>
        <p:nvPicPr>
          <p:cNvPr id="4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" y="3429000"/>
            <a:ext cx="2754415" cy="2417404"/>
          </a:xfrm>
        </p:spPr>
      </p:pic>
      <p:sp>
        <p:nvSpPr>
          <p:cNvPr id="41" name="TextBox 40"/>
          <p:cNvSpPr txBox="1"/>
          <p:nvPr/>
        </p:nvSpPr>
        <p:spPr>
          <a:xfrm>
            <a:off x="0" y="6033184"/>
            <a:ext cx="326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Mesh refinement near the free surface and the spar platform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3233635" y="3764366"/>
            <a:ext cx="6276056" cy="415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Mesh motion handling</a:t>
            </a:r>
          </a:p>
          <a:p>
            <a:pPr lvl="1"/>
            <a:r>
              <a:rPr lang="en-GB" sz="2000" dirty="0" smtClean="0"/>
              <a:t>Built-in sliding mesh technique in OpenFOAM</a:t>
            </a:r>
          </a:p>
          <a:p>
            <a:r>
              <a:rPr lang="en-GB" sz="2400" dirty="0"/>
              <a:t>Mesh size: </a:t>
            </a:r>
            <a:r>
              <a:rPr lang="en-GB" sz="2400" dirty="0" smtClean="0"/>
              <a:t>2.12 Million </a:t>
            </a:r>
          </a:p>
          <a:p>
            <a:r>
              <a:rPr lang="en-GB" sz="2400" b="1" i="1" dirty="0" smtClean="0"/>
              <a:t>Not allowed to translate on Surge</a:t>
            </a:r>
          </a:p>
          <a:p>
            <a:pPr lvl="1"/>
            <a:r>
              <a:rPr lang="en-GB" sz="2000" b="1" i="1" dirty="0" smtClean="0"/>
              <a:t>To model 4 modified soft mooring lines</a:t>
            </a:r>
            <a:endParaRPr lang="en-GB" sz="2000" b="1" i="1" dirty="0"/>
          </a:p>
          <a:p>
            <a:pPr>
              <a:lnSpc>
                <a:spcPct val="150000"/>
              </a:lnSpc>
            </a:pPr>
            <a:endParaRPr lang="en-GB" sz="2200" dirty="0"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10092" y="1916832"/>
            <a:ext cx="183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Entire computational mesh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33"/>
    </mc:Choice>
    <mc:Fallback xmlns="">
      <p:transition spd="slow" advTm="268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r="11626"/>
          <a:stretch/>
        </p:blipFill>
        <p:spPr>
          <a:xfrm>
            <a:off x="-73250" y="3710521"/>
            <a:ext cx="6048672" cy="258932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Results (FW001, Motions)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12589"/>
          <a:stretch/>
        </p:blipFill>
        <p:spPr>
          <a:xfrm>
            <a:off x="17473" y="1227202"/>
            <a:ext cx="5867226" cy="2595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2247441"/>
            <a:ext cx="35000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Captured commendably between CFD and experimental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Discrepancy due to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mooring lines modelling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Wave-wave interaction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8"/>
    </mc:Choice>
    <mc:Fallback xmlns="">
      <p:transition spd="slow" advTm="115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07" y="1176745"/>
            <a:ext cx="5400000" cy="293734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Results (FW001, </a:t>
            </a:r>
            <a:r>
              <a:rPr lang="en-GB" sz="2800" dirty="0" smtClean="0"/>
              <a:t>PSDs)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1" y="3920651"/>
            <a:ext cx="5400000" cy="2937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263830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Agreed well near incident wave energy range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under floater natural frequency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1"/>
    </mc:Choice>
    <mc:Fallback xmlns="">
      <p:transition spd="slow" advTm="324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7346"/>
            <a:ext cx="8229600" cy="4871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Experimental: Compared between focused waves and Irregular waves RAOs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Capture similar peak value in both wave types in time domain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RAOs variance under floater natural frequency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CFD: Difference between CFD and wave tank data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Mooring Line modelling: CFD (allow surge) Tank (soft mooring)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Nonlinear loads calculation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Conclusions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81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8"/>
    </mc:Choice>
    <mc:Fallback xmlns="">
      <p:transition spd="slow" advTm="161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3068960"/>
            <a:ext cx="7632848" cy="936104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zh-CN" dirty="0" smtClean="0">
                <a:latin typeface="+mn-lt"/>
                <a:cs typeface="Times New Roman" panose="02020603050405020304" pitchFamily="18" charset="0"/>
              </a:rPr>
              <a:t>Thank you for your attention!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552" y="1740912"/>
            <a:ext cx="8075240" cy="4871566"/>
          </a:xfrm>
        </p:spPr>
        <p:txBody>
          <a:bodyPr/>
          <a:lstStyle/>
          <a:p>
            <a:pPr algn="l"/>
            <a:r>
              <a:rPr lang="en-GB" dirty="0" smtClean="0">
                <a:latin typeface="+mn-lt"/>
              </a:rPr>
              <a:t>The traditional Fourier technique may not be suitable for non-stationary sequences</a:t>
            </a:r>
            <a:r>
              <a:rPr lang="en-GB" baseline="30000" dirty="0" smtClean="0">
                <a:latin typeface="+mn-lt"/>
              </a:rPr>
              <a:t>[2]</a:t>
            </a:r>
            <a:r>
              <a:rPr lang="en-GB" dirty="0" smtClean="0">
                <a:latin typeface="+mn-lt"/>
              </a:rPr>
              <a:t>, i.e., </a:t>
            </a:r>
            <a:r>
              <a:rPr lang="en-GB" b="1" i="1" dirty="0" smtClean="0">
                <a:latin typeface="+mn-lt"/>
              </a:rPr>
              <a:t>focused wave</a:t>
            </a:r>
          </a:p>
          <a:p>
            <a:pPr algn="l"/>
            <a:r>
              <a:rPr lang="en-GB" b="1" i="1" dirty="0" smtClean="0">
                <a:latin typeface="+mn-lt"/>
              </a:rPr>
              <a:t>Continuous wavelet transformation </a:t>
            </a:r>
            <a:r>
              <a:rPr lang="en-GB" dirty="0" smtClean="0">
                <a:latin typeface="+mn-lt"/>
              </a:rPr>
              <a:t>is applied to detect the time-frequency characteristics of the data under focused wave</a:t>
            </a:r>
          </a:p>
          <a:p>
            <a:pPr algn="l"/>
            <a:r>
              <a:rPr lang="en-GB" dirty="0" smtClean="0">
                <a:latin typeface="+mn-lt"/>
              </a:rPr>
              <a:t>Window function selection: </a:t>
            </a:r>
            <a:r>
              <a:rPr lang="en-GB" dirty="0" err="1" smtClean="0">
                <a:latin typeface="+mn-lt"/>
              </a:rPr>
              <a:t>Morlet</a:t>
            </a:r>
            <a:r>
              <a:rPr lang="en-GB" dirty="0" smtClean="0">
                <a:latin typeface="+mn-lt"/>
              </a:rPr>
              <a:t> wavelet</a:t>
            </a:r>
          </a:p>
          <a:p>
            <a:pPr algn="l"/>
            <a:r>
              <a:rPr lang="en-GB" dirty="0" smtClean="0">
                <a:latin typeface="+mn-lt"/>
              </a:rPr>
              <a:t>Time domain results selection: 80s-140s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Wavelet analysis (additional)</a:t>
            </a:r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60331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[4] </a:t>
            </a:r>
            <a:r>
              <a:rPr lang="en-GB" sz="1200" dirty="0"/>
              <a:t>Lin, E.-B., and Liu, P. C., 2004, "A discrete wavelet analysis of freak waves in the ocean," Journal of Applied Mathematics, 2004(5), pp. 379-394.</a:t>
            </a:r>
          </a:p>
        </p:txBody>
      </p:sp>
    </p:spTree>
    <p:extLst>
      <p:ext uri="{BB962C8B-B14F-4D97-AF65-F5344CB8AC3E}">
        <p14:creationId xmlns:p14="http://schemas.microsoft.com/office/powerpoint/2010/main" val="3638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Introduction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27584" y="1081405"/>
            <a:ext cx="2376264" cy="3527692"/>
            <a:chOff x="758551" y="2026189"/>
            <a:chExt cx="2458616" cy="37737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5" r="28738"/>
            <a:stretch/>
          </p:blipFill>
          <p:spPr>
            <a:xfrm>
              <a:off x="758551" y="2026189"/>
              <a:ext cx="2458616" cy="37737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4575" y="5044907"/>
              <a:ext cx="2242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A photo of Statoil’s </a:t>
              </a:r>
            </a:p>
            <a:p>
              <a:r>
                <a:rPr lang="en-GB" b="1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Hywind</a:t>
              </a:r>
              <a:r>
                <a:rPr lang="en-GB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Spar FOWT</a:t>
              </a:r>
              <a:endParaRPr lang="en-GB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818" r="16806"/>
          <a:stretch/>
        </p:blipFill>
        <p:spPr>
          <a:xfrm>
            <a:off x="827584" y="4658692"/>
            <a:ext cx="2376264" cy="2088884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3321546" y="1556792"/>
            <a:ext cx="5400600" cy="487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GB" dirty="0" smtClean="0"/>
              <a:t>Extreme Wave modelling:</a:t>
            </a:r>
          </a:p>
          <a:p>
            <a:pPr lvl="1" algn="l">
              <a:lnSpc>
                <a:spcPct val="150000"/>
              </a:lnSpc>
              <a:spcBef>
                <a:spcPts val="1200"/>
              </a:spcBef>
            </a:pPr>
            <a:r>
              <a:rPr lang="en-GB" i="1" dirty="0" smtClean="0"/>
              <a:t>Focused Wave &amp; Irregular Wave</a:t>
            </a:r>
          </a:p>
          <a:p>
            <a:pPr lvl="1" algn="l">
              <a:lnSpc>
                <a:spcPct val="150000"/>
              </a:lnSpc>
              <a:spcBef>
                <a:spcPts val="1200"/>
              </a:spcBef>
            </a:pPr>
            <a:r>
              <a:rPr lang="en-GB" dirty="0" smtClean="0"/>
              <a:t>Why focused wave?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en-GB" dirty="0" smtClean="0"/>
              <a:t>Studies on:</a:t>
            </a:r>
          </a:p>
          <a:p>
            <a:pPr lvl="1" algn="l">
              <a:lnSpc>
                <a:spcPct val="150000"/>
              </a:lnSpc>
              <a:spcBef>
                <a:spcPts val="1200"/>
              </a:spcBef>
            </a:pPr>
            <a:r>
              <a:rPr lang="en-GB" dirty="0" err="1" smtClean="0"/>
              <a:t>Hywind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par floater</a:t>
            </a:r>
            <a:endParaRPr lang="en-GB" dirty="0"/>
          </a:p>
          <a:p>
            <a:pPr lvl="1" algn="l">
              <a:lnSpc>
                <a:spcPct val="150000"/>
              </a:lnSpc>
              <a:spcBef>
                <a:spcPts val="1200"/>
              </a:spcBef>
            </a:pPr>
            <a:r>
              <a:rPr lang="en-GB" dirty="0" smtClean="0"/>
              <a:t>Wave </a:t>
            </a:r>
            <a:r>
              <a:rPr lang="en-GB" dirty="0"/>
              <a:t>tank test &amp; CFD modelling</a:t>
            </a:r>
          </a:p>
          <a:p>
            <a:pPr lvl="1" algn="l">
              <a:lnSpc>
                <a:spcPct val="150000"/>
              </a:lnSpc>
              <a:spcBef>
                <a:spcPts val="1200"/>
              </a:spcBef>
            </a:pPr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131251" y="6117246"/>
            <a:ext cx="197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photo of FOWT survives in huge </a:t>
            </a:r>
            <a:r>
              <a:rPr lang="en-GB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waves</a:t>
            </a:r>
            <a:endParaRPr lang="en-GB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4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39"/>
    </mc:Choice>
    <mc:Fallback xmlns="">
      <p:transition spd="slow" advTm="5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56292"/>
            <a:ext cx="7715200" cy="1325563"/>
          </a:xfrm>
        </p:spPr>
        <p:txBody>
          <a:bodyPr/>
          <a:lstStyle/>
          <a:p>
            <a:r>
              <a:rPr lang="en-GB" sz="2800" dirty="0" smtClean="0"/>
              <a:t>Experimental Setup (Structural Properties)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9450"/>
          <a:stretch/>
        </p:blipFill>
        <p:spPr>
          <a:xfrm rot="16200000">
            <a:off x="46715" y="2336198"/>
            <a:ext cx="4248472" cy="2542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569" y="5727483"/>
            <a:ext cx="407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cs typeface="Times New Roman" panose="02020603050405020304" pitchFamily="18" charset="0"/>
              </a:rPr>
              <a:t>A photo of the scaled (1:74) </a:t>
            </a:r>
          </a:p>
          <a:p>
            <a:r>
              <a:rPr lang="en-GB" sz="1400" b="1" dirty="0" smtClean="0">
                <a:cs typeface="Times New Roman" panose="02020603050405020304" pitchFamily="18" charset="0"/>
              </a:rPr>
              <a:t>spar model in KHL (Present)</a:t>
            </a:r>
            <a:endParaRPr lang="en-GB" sz="14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50863"/>
              </p:ext>
            </p:extLst>
          </p:nvPr>
        </p:nvGraphicFramePr>
        <p:xfrm>
          <a:off x="3658386" y="1495823"/>
          <a:ext cx="5046204" cy="4754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82068">
                  <a:extLst>
                    <a:ext uri="{9D8B030D-6E8A-4147-A177-3AD203B41FA5}">
                      <a16:colId xmlns:a16="http://schemas.microsoft.com/office/drawing/2014/main" xmlns="" val="1719849318"/>
                    </a:ext>
                  </a:extLst>
                </a:gridCol>
                <a:gridCol w="1682068">
                  <a:extLst>
                    <a:ext uri="{9D8B030D-6E8A-4147-A177-3AD203B41FA5}">
                      <a16:colId xmlns:a16="http://schemas.microsoft.com/office/drawing/2014/main" xmlns="" val="2772155774"/>
                    </a:ext>
                  </a:extLst>
                </a:gridCol>
                <a:gridCol w="1682068">
                  <a:extLst>
                    <a:ext uri="{9D8B030D-6E8A-4147-A177-3AD203B41FA5}">
                      <a16:colId xmlns:a16="http://schemas.microsoft.com/office/drawing/2014/main" xmlns="" val="3303328589"/>
                    </a:ext>
                  </a:extLst>
                </a:gridCol>
              </a:tblGrid>
              <a:tr h="49404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NREL</a:t>
                      </a:r>
                      <a:r>
                        <a:rPr lang="en-GB" sz="1400" baseline="0" dirty="0" smtClean="0"/>
                        <a:t> OC3 </a:t>
                      </a:r>
                      <a:r>
                        <a:rPr lang="en-GB" sz="1400" baseline="0" dirty="0" err="1" smtClean="0"/>
                        <a:t>Hywind</a:t>
                      </a:r>
                      <a:r>
                        <a:rPr lang="en-GB" sz="1400" baseline="0" dirty="0" smtClean="0"/>
                        <a:t>[1]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Present</a:t>
                      </a:r>
                      <a:r>
                        <a:rPr lang="en-GB" sz="1400" baseline="0" dirty="0" smtClean="0"/>
                        <a:t> model at KHL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9454958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Scaled</a:t>
                      </a:r>
                      <a:r>
                        <a:rPr lang="en-GB" sz="1400" b="1" baseline="0" dirty="0" smtClean="0"/>
                        <a:t> Model 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Prototype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Yes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0107638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Scaled Factor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N/A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1:74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089083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Platform Mass,</a:t>
                      </a:r>
                      <a:r>
                        <a:rPr lang="en-US" altLang="zh-CN" sz="1400" b="1" baseline="0" dirty="0" smtClean="0"/>
                        <a:t> </a:t>
                      </a:r>
                      <a:r>
                        <a:rPr lang="en-US" altLang="zh-CN" sz="1400" b="1" dirty="0" smtClean="0"/>
                        <a:t>including</a:t>
                      </a:r>
                      <a:r>
                        <a:rPr lang="en-US" altLang="zh-CN" sz="1400" b="1" baseline="0" dirty="0" smtClean="0"/>
                        <a:t> ballast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7,466,330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19.916 kg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(Tower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included)</a:t>
                      </a:r>
                      <a:endParaRPr lang="en-GB" sz="12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444870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CM</a:t>
                      </a:r>
                      <a:r>
                        <a:rPr lang="en-GB" sz="1400" b="1" baseline="0" dirty="0" smtClean="0"/>
                        <a:t> location below SWL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-89.9155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-1.0924 m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373546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Platform</a:t>
                      </a:r>
                      <a:r>
                        <a:rPr lang="en-GB" sz="1400" b="1" baseline="0" dirty="0" smtClean="0"/>
                        <a:t> Roll inertia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4,229,230,000</a:t>
                      </a:r>
                      <a:r>
                        <a:rPr lang="en-GB" sz="1400" b="1" baseline="0" dirty="0" smtClean="0"/>
                        <a:t> kg*m</a:t>
                      </a:r>
                      <a:r>
                        <a:rPr lang="en-GB" sz="1400" b="1" baseline="30000" dirty="0" smtClean="0"/>
                        <a:t>2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11.284 kg*m</a:t>
                      </a:r>
                      <a:r>
                        <a:rPr lang="en-GB" sz="1400" b="1" baseline="30000" dirty="0" smtClean="0"/>
                        <a:t>2</a:t>
                      </a:r>
                      <a:endParaRPr lang="en-GB" sz="1400" b="1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1482010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Platform</a:t>
                      </a:r>
                      <a:r>
                        <a:rPr lang="en-GB" sz="1400" b="1" baseline="0" dirty="0" smtClean="0"/>
                        <a:t> Pitch inertia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4,229,230,000</a:t>
                      </a:r>
                      <a:r>
                        <a:rPr lang="en-GB" sz="1400" b="1" baseline="0" dirty="0" smtClean="0"/>
                        <a:t> kg*m</a:t>
                      </a:r>
                      <a:r>
                        <a:rPr lang="en-GB" sz="1400" b="1" baseline="30000" dirty="0" smtClean="0"/>
                        <a:t>2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11.284 kg*m</a:t>
                      </a:r>
                      <a:r>
                        <a:rPr lang="en-GB" sz="1400" b="1" baseline="30000" dirty="0" smtClean="0"/>
                        <a:t>2</a:t>
                      </a:r>
                      <a:endParaRPr lang="en-GB" sz="1400" b="1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042893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Platform</a:t>
                      </a:r>
                      <a:r>
                        <a:rPr lang="en-GB" sz="1400" b="1" baseline="0" dirty="0" smtClean="0"/>
                        <a:t> Yaw inertia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164,230,000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kg*m</a:t>
                      </a:r>
                      <a:r>
                        <a:rPr lang="en-GB" sz="1400" b="1" baseline="30000" dirty="0" smtClean="0"/>
                        <a:t>2</a:t>
                      </a:r>
                      <a:endParaRPr lang="en-GB" sz="14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N/A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848258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Natural Frequency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Heave: 27.5s</a:t>
                      </a:r>
                    </a:p>
                    <a:p>
                      <a:pPr algn="ctr"/>
                      <a:r>
                        <a:rPr lang="en-GB" sz="1400" b="1" dirty="0" smtClean="0"/>
                        <a:t>Pitch: 23.9s</a:t>
                      </a:r>
                      <a:endParaRPr lang="en-GB" sz="14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Heave: 3.83(33.0)s</a:t>
                      </a:r>
                    </a:p>
                    <a:p>
                      <a:pPr algn="ctr"/>
                      <a:r>
                        <a:rPr lang="en-GB" sz="1400" b="1" dirty="0" smtClean="0"/>
                        <a:t>Pitch: 3.60(31.0)s</a:t>
                      </a:r>
                      <a:endParaRPr lang="en-GB" sz="14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658749"/>
                  </a:ext>
                </a:extLst>
              </a:tr>
              <a:tr h="494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Mooring Lines settings</a:t>
                      </a:r>
                      <a:endParaRPr lang="en-GB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smtClean="0">
                          <a:latin typeface="+mn-lt"/>
                          <a:cs typeface="+mn-cs"/>
                        </a:rPr>
                        <a:t>3 catenary lines</a:t>
                      </a:r>
                      <a:endParaRPr lang="en-GB" sz="1400" b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 soft mooring</a:t>
                      </a:r>
                      <a:r>
                        <a:rPr lang="en-GB" sz="1400" b="1" baseline="0" dirty="0" smtClean="0"/>
                        <a:t> lines</a:t>
                      </a:r>
                      <a:endParaRPr lang="en-GB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46318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332713"/>
            <a:ext cx="8512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1. </a:t>
            </a:r>
            <a:r>
              <a:rPr lang="en-GB" sz="1050" dirty="0" err="1"/>
              <a:t>Jonkman</a:t>
            </a:r>
            <a:r>
              <a:rPr lang="en-GB" sz="1050" dirty="0"/>
              <a:t>, J., 2010, "Definition of the Floating System for Phase IV of OC3," National Renewable Energy Lab.(NREL), Golden, CO (United States</a:t>
            </a:r>
            <a:r>
              <a:rPr lang="en-GB" sz="1050" dirty="0" smtClean="0"/>
              <a:t>).</a:t>
            </a:r>
          </a:p>
          <a:p>
            <a:r>
              <a:rPr lang="en-GB" sz="1050" dirty="0" smtClean="0"/>
              <a:t>32 </a:t>
            </a:r>
            <a:r>
              <a:rPr lang="en-GB" sz="1050" dirty="0" err="1" smtClean="0"/>
              <a:t>Duan</a:t>
            </a:r>
            <a:r>
              <a:rPr lang="en-GB" sz="1050" dirty="0"/>
              <a:t>, F., Hu, Z., and </a:t>
            </a:r>
            <a:r>
              <a:rPr lang="en-GB" sz="1050" dirty="0" err="1"/>
              <a:t>Niedzwecki</a:t>
            </a:r>
            <a:r>
              <a:rPr lang="en-GB" sz="1050" dirty="0"/>
              <a:t>, J. M., 2016, "Model test investigation of a spar floating wind turbine," Marine Structures, 49, pp. 76-96.</a:t>
            </a:r>
            <a:endParaRPr lang="en-GB" sz="1050" dirty="0" smtClean="0"/>
          </a:p>
          <a:p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1" y="2914404"/>
            <a:ext cx="3615355" cy="268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1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3"/>
    </mc:Choice>
    <mc:Fallback xmlns="">
      <p:transition spd="slow" advTm="37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Experimental Setup (Loading Cases)</a:t>
            </a:r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91482"/>
            <a:ext cx="8795320" cy="4871566"/>
          </a:xfrm>
        </p:spPr>
        <p:txBody>
          <a:bodyPr/>
          <a:lstStyle/>
          <a:p>
            <a:r>
              <a:rPr lang="en-GB" dirty="0" smtClean="0"/>
              <a:t>Test Metrix:</a:t>
            </a:r>
          </a:p>
          <a:p>
            <a:pPr lvl="1" algn="l"/>
            <a:r>
              <a:rPr lang="en-GB" dirty="0" smtClean="0"/>
              <a:t>Free Decay Tests</a:t>
            </a:r>
          </a:p>
          <a:p>
            <a:pPr lvl="1" algn="l"/>
            <a:r>
              <a:rPr lang="en-GB" dirty="0" smtClean="0"/>
              <a:t>Wave Excitation: Regular, </a:t>
            </a:r>
            <a:r>
              <a:rPr lang="en-GB" dirty="0" smtClean="0">
                <a:solidFill>
                  <a:srgbClr val="FF0000"/>
                </a:solidFill>
              </a:rPr>
              <a:t>Focused, Irregular (Interests)</a:t>
            </a:r>
          </a:p>
          <a:p>
            <a:pPr lvl="2" algn="l"/>
            <a:r>
              <a:rPr lang="en-GB" dirty="0" smtClean="0"/>
              <a:t>JONSWAP spectrum with identical wave peak period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56992"/>
            <a:ext cx="8628236" cy="3868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3"/>
    </mc:Choice>
    <mc:Fallback xmlns="">
      <p:transition spd="slow" advTm="46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r="11626"/>
          <a:stretch/>
        </p:blipFill>
        <p:spPr>
          <a:xfrm>
            <a:off x="107504" y="1268760"/>
            <a:ext cx="6120000" cy="27936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WaveTank</a:t>
            </a:r>
            <a:r>
              <a:rPr lang="en-GB" sz="2800" dirty="0" smtClean="0"/>
              <a:t> Data analysis (Pitch Motions)</a:t>
            </a:r>
            <a:endParaRPr lang="en-GB" sz="28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35824" y="1828676"/>
            <a:ext cx="3168352" cy="487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dirty="0" smtClean="0"/>
              <a:t>Low Pass Filtering </a:t>
            </a:r>
            <a:r>
              <a:rPr lang="en-GB" sz="2000" dirty="0" err="1" smtClean="0"/>
              <a:t>Cuttoff</a:t>
            </a:r>
            <a:r>
              <a:rPr lang="en-GB" sz="2000" dirty="0" smtClean="0"/>
              <a:t> Freq. : 4Hz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/>
              <a:t>Focused Wave:</a:t>
            </a:r>
          </a:p>
          <a:p>
            <a:pPr lvl="1" algn="l">
              <a:lnSpc>
                <a:spcPct val="150000"/>
              </a:lnSpc>
            </a:pPr>
            <a:r>
              <a:rPr lang="en-GB" sz="2000" dirty="0" smtClean="0"/>
              <a:t>Free Decay motions after </a:t>
            </a:r>
            <a:r>
              <a:rPr lang="en-GB" sz="2000" dirty="0" err="1" smtClean="0"/>
              <a:t>Tf</a:t>
            </a:r>
            <a:endParaRPr lang="en-GB" sz="2000" dirty="0" smtClean="0"/>
          </a:p>
          <a:p>
            <a:pPr algn="l">
              <a:lnSpc>
                <a:spcPct val="150000"/>
              </a:lnSpc>
            </a:pPr>
            <a:r>
              <a:rPr lang="en-GB" sz="2400" dirty="0" smtClean="0"/>
              <a:t>Irregular Wave:</a:t>
            </a:r>
          </a:p>
          <a:p>
            <a:pPr lvl="1" algn="l">
              <a:lnSpc>
                <a:spcPct val="150000"/>
              </a:lnSpc>
            </a:pPr>
            <a:r>
              <a:rPr lang="en-GB" sz="2000" dirty="0" smtClean="0"/>
              <a:t>Stochastic phenomenon  </a:t>
            </a:r>
          </a:p>
          <a:p>
            <a:pPr algn="l"/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1413"/>
          <a:stretch/>
        </p:blipFill>
        <p:spPr>
          <a:xfrm>
            <a:off x="107504" y="3927875"/>
            <a:ext cx="6141009" cy="279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0032" y="16715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FW001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42470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IW001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15"/>
    </mc:Choice>
    <mc:Fallback xmlns="">
      <p:transition spd="slow" advTm="5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25349" y="6199275"/>
            <a:ext cx="2133600" cy="365125"/>
          </a:xfrm>
        </p:spPr>
        <p:txBody>
          <a:bodyPr/>
          <a:lstStyle/>
          <a:p>
            <a:fld id="{AD2E422D-0E65-4B81-9088-EA407164B4A1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586" y="-136316"/>
            <a:ext cx="7139136" cy="1325563"/>
          </a:xfrm>
        </p:spPr>
        <p:txBody>
          <a:bodyPr/>
          <a:lstStyle/>
          <a:p>
            <a:r>
              <a:rPr lang="en-GB" sz="2800" dirty="0" err="1" smtClean="0"/>
              <a:t>WaveTank</a:t>
            </a:r>
            <a:r>
              <a:rPr lang="en-GB" sz="2800" dirty="0" smtClean="0"/>
              <a:t> Data analysis (FW001)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49" y="1286084"/>
            <a:ext cx="4500000" cy="2447791"/>
          </a:xfrm>
          <a:prstGeom prst="rect">
            <a:avLst/>
          </a:prstGeom>
        </p:spPr>
      </p:pic>
      <p:sp>
        <p:nvSpPr>
          <p:cNvPr id="13" name="Slide Number Placeholder 2"/>
          <p:cNvSpPr txBox="1">
            <a:spLocks/>
          </p:cNvSpPr>
          <p:nvPr/>
        </p:nvSpPr>
        <p:spPr>
          <a:xfrm>
            <a:off x="6425349" y="6199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2E422D-0E65-4B81-9088-EA407164B4A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/>
          <a:stretch/>
        </p:blipFill>
        <p:spPr>
          <a:xfrm>
            <a:off x="107504" y="1340768"/>
            <a:ext cx="4500000" cy="22050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03648" y="3626673"/>
            <a:ext cx="6030074" cy="2846508"/>
            <a:chOff x="1331640" y="3647221"/>
            <a:chExt cx="6264696" cy="30742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8769" r="5769"/>
            <a:stretch/>
          </p:blipFill>
          <p:spPr>
            <a:xfrm>
              <a:off x="1331640" y="3647221"/>
              <a:ext cx="6264696" cy="3074253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907704" y="6055695"/>
              <a:ext cx="50405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07704" y="5922349"/>
              <a:ext cx="50405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38655" y="4260471"/>
              <a:ext cx="50405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67606" y="5238876"/>
              <a:ext cx="2122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Wave peak period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0917" y="4909615"/>
              <a:ext cx="2267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Pitch natural frequency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37254" y="3704212"/>
              <a:ext cx="2647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</a:t>
              </a:r>
              <a:r>
                <a:rPr lang="en-GB" sz="1600" b="1" dirty="0" smtClean="0"/>
                <a:t>Very Low frequency range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2962" y="155955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Time Domain</a:t>
            </a: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16249" y="1428872"/>
            <a:ext cx="230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Frequency Domain (PSDs)</a:t>
            </a:r>
            <a:endParaRPr lang="en-GB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09659" y="452579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Wavelet analysis</a:t>
            </a:r>
            <a:r>
              <a:rPr lang="en-GB" sz="2000" b="1" baseline="30000" dirty="0" smtClean="0"/>
              <a:t>[2]</a:t>
            </a:r>
            <a:endParaRPr lang="en-GB" sz="2000" b="1" baseline="30000" dirty="0"/>
          </a:p>
        </p:txBody>
      </p:sp>
      <p:sp>
        <p:nvSpPr>
          <p:cNvPr id="28" name="Oval 27"/>
          <p:cNvSpPr/>
          <p:nvPr/>
        </p:nvSpPr>
        <p:spPr>
          <a:xfrm>
            <a:off x="6425349" y="1620790"/>
            <a:ext cx="414364" cy="400433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642364" y="1567582"/>
            <a:ext cx="414364" cy="43761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112894" y="1756837"/>
            <a:ext cx="325189" cy="341608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432020" y="2021223"/>
            <a:ext cx="2134121" cy="386322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</p:cNvCxnSpPr>
          <p:nvPr/>
        </p:nvCxnSpPr>
        <p:spPr>
          <a:xfrm flipH="1">
            <a:off x="5831340" y="2005199"/>
            <a:ext cx="18206" cy="3656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940093" y="2124620"/>
            <a:ext cx="1296144" cy="206987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319479" y="5401938"/>
            <a:ext cx="9104" cy="44296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961739" y="5052800"/>
            <a:ext cx="10794" cy="680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695711" y="3944997"/>
            <a:ext cx="4981" cy="26036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7504" y="6325811"/>
            <a:ext cx="8353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[2] </a:t>
            </a:r>
            <a:r>
              <a:rPr lang="en-GB" sz="1200" dirty="0"/>
              <a:t>Lin, E.-B., and Liu, P. C., 2004, "A discrete wavelet analysis of freak waves in the ocean," Journal of Applied Mathematics, 2004(5), pp. 379-394.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6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"/>
    </mc:Choice>
    <mc:Fallback xmlns="">
      <p:transition spd="slow" advTm="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437" y="20759"/>
            <a:ext cx="7139136" cy="1325563"/>
          </a:xfrm>
        </p:spPr>
        <p:txBody>
          <a:bodyPr/>
          <a:lstStyle/>
          <a:p>
            <a:r>
              <a:rPr lang="en-GB" sz="2800" dirty="0" err="1" smtClean="0"/>
              <a:t>WaveTank</a:t>
            </a:r>
            <a:r>
              <a:rPr lang="en-GB" sz="2800" dirty="0" smtClean="0"/>
              <a:t> Data analysis (Pitch PSDs)</a:t>
            </a:r>
            <a:endParaRPr lang="en-GB" sz="2800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2E422D-0E65-4B81-9088-EA407164B4A1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" y="1026731"/>
            <a:ext cx="5400000" cy="293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" y="3784126"/>
            <a:ext cx="5400000" cy="2937349"/>
          </a:xfrm>
          <a:prstGeom prst="rect">
            <a:avLst/>
          </a:prstGeom>
        </p:spPr>
      </p:pic>
      <p:sp>
        <p:nvSpPr>
          <p:cNvPr id="34" name="Content Placeholder 6"/>
          <p:cNvSpPr txBox="1">
            <a:spLocks/>
          </p:cNvSpPr>
          <p:nvPr/>
        </p:nvSpPr>
        <p:spPr>
          <a:xfrm>
            <a:off x="5220072" y="2060848"/>
            <a:ext cx="4056254" cy="487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400" dirty="0" smtClean="0"/>
              <a:t>Focused/Irregular waves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/>
              <a:t>Same elapsed time selection: 200s</a:t>
            </a:r>
          </a:p>
          <a:p>
            <a:pPr algn="l">
              <a:lnSpc>
                <a:spcPct val="150000"/>
              </a:lnSpc>
            </a:pPr>
            <a:r>
              <a:rPr lang="en-GB" sz="2400" dirty="0" smtClean="0"/>
              <a:t>Nonlinear effect observed near second-order difference frequency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8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4"/>
    </mc:Choice>
    <mc:Fallback xmlns="">
      <p:transition spd="slow" advTm="64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WaveTank</a:t>
            </a:r>
            <a:r>
              <a:rPr lang="en-GB" sz="2800" dirty="0" smtClean="0"/>
              <a:t> Data analysis (RAOs)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22237" y="1267223"/>
            <a:ext cx="6768752" cy="3538485"/>
            <a:chOff x="0" y="306845"/>
            <a:chExt cx="10058400" cy="52775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2"/>
            <a:stretch/>
          </p:blipFill>
          <p:spPr>
            <a:xfrm>
              <a:off x="0" y="306845"/>
              <a:ext cx="10058400" cy="5277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" b="8341"/>
            <a:stretch/>
          </p:blipFill>
          <p:spPr>
            <a:xfrm>
              <a:off x="4571998" y="1539409"/>
              <a:ext cx="5299200" cy="2875993"/>
            </a:xfrm>
            <a:prstGeom prst="rect">
              <a:avLst/>
            </a:prstGeom>
          </p:spPr>
        </p:pic>
      </p:grpSp>
      <p:sp>
        <p:nvSpPr>
          <p:cNvPr id="11" name="Content Placeholder 6"/>
          <p:cNvSpPr txBox="1">
            <a:spLocks/>
          </p:cNvSpPr>
          <p:nvPr/>
        </p:nvSpPr>
        <p:spPr>
          <a:xfrm>
            <a:off x="179512" y="4908672"/>
            <a:ext cx="9440177" cy="2373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800" dirty="0" smtClean="0"/>
              <a:t>Obtained from FW001/IW001</a:t>
            </a:r>
          </a:p>
          <a:p>
            <a:pPr algn="l">
              <a:lnSpc>
                <a:spcPct val="150000"/>
              </a:lnSpc>
            </a:pPr>
            <a:r>
              <a:rPr lang="en-GB" sz="1800" dirty="0" smtClean="0"/>
              <a:t>Agreed well near North sea wave periods(scaled) </a:t>
            </a:r>
            <a:r>
              <a:rPr lang="en-GB" sz="1800" dirty="0"/>
              <a:t>:</a:t>
            </a:r>
            <a:r>
              <a:rPr lang="en-GB" sz="1800" dirty="0" smtClean="0"/>
              <a:t>0.4Hz &lt; Freq. &lt; 0.8Hz </a:t>
            </a:r>
          </a:p>
          <a:p>
            <a:pPr algn="l">
              <a:lnSpc>
                <a:spcPct val="150000"/>
              </a:lnSpc>
            </a:pPr>
            <a:r>
              <a:rPr lang="en-GB" sz="1800" dirty="0" smtClean="0"/>
              <a:t>Discrepancy of RAOs near platform natural frequency (viscous damping; wave-wave interaction)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7988" y="1370187"/>
            <a:ext cx="779715" cy="28179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97704" y="1370187"/>
            <a:ext cx="2898432" cy="281798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2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3"/>
    </mc:Choice>
    <mc:Fallback xmlns="">
      <p:transition spd="slow" advTm="56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13615"/>
            <a:ext cx="8229600" cy="4871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CFD solver “</a:t>
            </a:r>
            <a:r>
              <a:rPr lang="en-GB" dirty="0" err="1" smtClean="0"/>
              <a:t>waveDyMFoam</a:t>
            </a:r>
            <a:r>
              <a:rPr lang="en-GB" dirty="0" smtClean="0"/>
              <a:t>” in OpenFOAM</a:t>
            </a:r>
            <a:r>
              <a:rPr lang="en-GB" baseline="30000" dirty="0" smtClean="0"/>
              <a:t>[3][4]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Wave generation: Toolbox “waves2Foam”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Wave theory: First-order irregular waves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Identical target wave spectrum to wave tank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Simulation cases: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</a:rPr>
              <a:t>Focused waves </a:t>
            </a:r>
            <a:r>
              <a:rPr lang="en-GB" dirty="0" smtClean="0"/>
              <a:t>(Code validation)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Irregular waves not modelled  </a:t>
            </a:r>
          </a:p>
          <a:p>
            <a:pPr lvl="1"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CFD modelling (Methodology)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79512" y="6009430"/>
            <a:ext cx="8621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[3]Jacobsen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N.G., Fuhrman, D.R., </a:t>
            </a:r>
            <a:r>
              <a:rPr lang="en-US" altLang="en-US" sz="12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Fredsøe</a:t>
            </a:r>
            <a:r>
              <a:rPr lang="en-US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A wave generation toolbox for the open-source CFD library: 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OpenFoam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® (2012) </a:t>
            </a:r>
            <a:r>
              <a:rPr lang="en-US" altLang="en-US" sz="1200" i="1" dirty="0">
                <a:solidFill>
                  <a:srgbClr val="000000"/>
                </a:solidFill>
                <a:cs typeface="Times New Roman" panose="02020603050405020304" pitchFamily="18" charset="0"/>
              </a:rPr>
              <a:t>International Journal for Numerical Methods in Fluids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70 (9), pp. 1073-1088. </a:t>
            </a:r>
            <a:endParaRPr lang="en-US" altLang="en-US" sz="12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1200" dirty="0" smtClean="0">
                <a:cs typeface="Times New Roman" panose="02020603050405020304" pitchFamily="18" charset="0"/>
              </a:rPr>
              <a:t>[4] </a:t>
            </a:r>
            <a:r>
              <a:rPr lang="en-US" altLang="en-US" sz="1200" dirty="0">
                <a:cs typeface="Times New Roman" panose="02020603050405020304" pitchFamily="18" charset="0"/>
              </a:rPr>
              <a:t>Zhou, Y., Xiao, Q., Liu, Y., Incecik, A., Peyrard, C., Li, S., and Pan, G., 2019, "Numerical modelling of dynamic responses of a floating offshore wind turbine subject to focused waves," Energies, 12(18), p. 3482.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7"/>
    </mc:Choice>
    <mc:Fallback xmlns="">
      <p:transition spd="slow" advTm="36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40|0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6|1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0.4"/>
</p:tagLst>
</file>

<file path=ppt/theme/theme1.xml><?xml version="1.0" encoding="utf-8"?>
<a:theme xmlns:a="http://schemas.openxmlformats.org/drawingml/2006/main" name="Strathcly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engineering" id="{AD3438DC-AEFC-4554-87ED-A0F8D63011E8}" vid="{72ADCC2B-FF00-466F-829C-A8A6C7485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template-engineering</Template>
  <TotalTime>10366</TotalTime>
  <Words>930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SimSun</vt:lpstr>
      <vt:lpstr>Arial</vt:lpstr>
      <vt:lpstr>Calibri</vt:lpstr>
      <vt:lpstr>Cambria Math</vt:lpstr>
      <vt:lpstr>Palatino Linotype</vt:lpstr>
      <vt:lpstr>Times New Roman</vt:lpstr>
      <vt:lpstr>Wingdings</vt:lpstr>
      <vt:lpstr>Strathclyde</vt:lpstr>
      <vt:lpstr>An Experimental and CFD Study of the Extreme Waves Impact on OC3-Hywind Spar Floating Offshore Wind Turbine</vt:lpstr>
      <vt:lpstr>Introduction</vt:lpstr>
      <vt:lpstr>Experimental Setup (Structural Properties)</vt:lpstr>
      <vt:lpstr>Experimental Setup (Loading Cases)</vt:lpstr>
      <vt:lpstr>WaveTank Data analysis (Pitch Motions)</vt:lpstr>
      <vt:lpstr>WaveTank Data analysis (FW001)</vt:lpstr>
      <vt:lpstr>WaveTank Data analysis (Pitch PSDs)</vt:lpstr>
      <vt:lpstr>WaveTank Data analysis (RAOs)</vt:lpstr>
      <vt:lpstr>CFD modelling (Methodology)</vt:lpstr>
      <vt:lpstr>CFD settings (Boundary Conditions)</vt:lpstr>
      <vt:lpstr>CFD settings (Computational Meshes)</vt:lpstr>
      <vt:lpstr>Results (FW001, Motions)</vt:lpstr>
      <vt:lpstr>Results (FW001, PSDs)</vt:lpstr>
      <vt:lpstr>Conclusions</vt:lpstr>
      <vt:lpstr>PowerPoint Presentation</vt:lpstr>
      <vt:lpstr>Wavelet analysis (additional)</vt:lpstr>
    </vt:vector>
  </TitlesOfParts>
  <Company>University of Strathclyde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Zhou</dc:creator>
  <cp:lastModifiedBy>George Werner</cp:lastModifiedBy>
  <cp:revision>482</cp:revision>
  <cp:lastPrinted>2018-04-23T10:50:49Z</cp:lastPrinted>
  <dcterms:created xsi:type="dcterms:W3CDTF">2015-09-16T10:36:34Z</dcterms:created>
  <dcterms:modified xsi:type="dcterms:W3CDTF">2020-10-08T12:12:50Z</dcterms:modified>
</cp:coreProperties>
</file>