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417" r:id="rId3"/>
    <p:sldId id="418" r:id="rId4"/>
    <p:sldId id="422" r:id="rId5"/>
    <p:sldId id="419" r:id="rId6"/>
    <p:sldId id="426" r:id="rId7"/>
    <p:sldId id="423" r:id="rId8"/>
    <p:sldId id="425" r:id="rId9"/>
    <p:sldId id="421" r:id="rId10"/>
    <p:sldId id="416" r:id="rId11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1" autoAdjust="0"/>
    <p:restoredTop sz="94660"/>
  </p:normalViewPr>
  <p:slideViewPr>
    <p:cSldViewPr>
      <p:cViewPr varScale="1">
        <p:scale>
          <a:sx n="116" d="100"/>
          <a:sy n="116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9F798-DDC1-4121-BC40-1F55DC1E1F1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AE1E4-D562-40B5-93D9-4E41858D7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0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C1A9-ABB8-4E57-BEDF-FE78AFB5E4B7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C646E-FEDF-4E57-B159-D4B930985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6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967"/>
            <a:ext cx="8062664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73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7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72816"/>
            <a:ext cx="5486400" cy="2954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16832"/>
            <a:ext cx="8229600" cy="42093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2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208912" cy="7200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7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02716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802716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6707088" cy="9361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6707088" cy="93610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1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2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7C3808-D0E5-4D15-A9FF-8BA6ECFFB8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D2E422D-0E65-4B81-9088-EA407164B4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twitter.com/g3om4c" TargetMode="External"/><Relationship Id="rId7" Type="http://schemas.openxmlformats.org/officeDocument/2006/relationships/hyperlink" Target="https://twitter.com/photomediathink?lang=en" TargetMode="External"/><Relationship Id="rId2" Type="http://schemas.openxmlformats.org/officeDocument/2006/relationships/hyperlink" Target="http://orcid.org/0000-0002-8482-397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rcid.org/0000-0002-9743-5910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hprints.strath.ac.uk/68240/" TargetMode="External"/><Relationship Id="rId2" Type="http://schemas.openxmlformats.org/officeDocument/2006/relationships/hyperlink" Target="https://spectrum.library.concordia.ca/983933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rints.org/uk/" TargetMode="External"/><Relationship Id="rId3" Type="http://schemas.openxmlformats.org/officeDocument/2006/relationships/hyperlink" Target="https://strathprints.strath.ac.uk/" TargetMode="External"/><Relationship Id="rId7" Type="http://schemas.openxmlformats.org/officeDocument/2006/relationships/slide" Target="slide10.xml"/><Relationship Id="rId2" Type="http://schemas.openxmlformats.org/officeDocument/2006/relationships/hyperlink" Target="https://www.eprints.org/uk/index.php/eprints-softwar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ncordia.ca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archivematica.org/en/" TargetMode="External"/><Relationship Id="rId10" Type="http://schemas.openxmlformats.org/officeDocument/2006/relationships/hyperlink" Target="https://github.com/eprintsug/EPrintsArchivematica" TargetMode="External"/><Relationship Id="rId4" Type="http://schemas.openxmlformats.org/officeDocument/2006/relationships/hyperlink" Target="https://bazaar.eprints.org/" TargetMode="External"/><Relationship Id="rId9" Type="http://schemas.openxmlformats.org/officeDocument/2006/relationships/hyperlink" Target="https://www.artefactual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printsug/EPrintsArchivemati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artefactual/automation-too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s.whiterose.ac.uk/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712968" cy="1470025"/>
          </a:xfrm>
        </p:spPr>
        <p:txBody>
          <a:bodyPr/>
          <a:lstStyle/>
          <a:p>
            <a:r>
              <a:rPr lang="en-GB" b="1" dirty="0"/>
              <a:t>Preserving digital content through </a:t>
            </a:r>
            <a:r>
              <a:rPr lang="en-GB" b="1" dirty="0" smtClean="0"/>
              <a:t>improved </a:t>
            </a:r>
            <a:r>
              <a:rPr lang="en-GB" b="1" dirty="0" err="1" smtClean="0"/>
              <a:t>EPrints</a:t>
            </a:r>
            <a:r>
              <a:rPr lang="en-GB" b="1" dirty="0" smtClean="0"/>
              <a:t> repository </a:t>
            </a:r>
            <a:r>
              <a:rPr lang="en-GB" b="1" dirty="0"/>
              <a:t>integration with </a:t>
            </a:r>
            <a:r>
              <a:rPr lang="en-GB" b="1" dirty="0" err="1" smtClean="0"/>
              <a:t>Archivematica</a:t>
            </a:r>
            <a:r>
              <a:rPr lang="en-GB" sz="4400" dirty="0"/>
              <a:t/>
            </a:r>
            <a:br>
              <a:rPr lang="en-GB" sz="4400" dirty="0"/>
            </a:b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77072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George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Macgregor </a:t>
            </a:r>
            <a:r>
              <a:rPr lang="en-GB" sz="1600" baseline="30000" dirty="0" smtClean="0">
                <a:latin typeface="Arial" pitchFamily="34" charset="0"/>
                <a:cs typeface="Arial" pitchFamily="34" charset="0"/>
              </a:rPr>
              <a:t>a,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aseline="30000" dirty="0" smtClean="0">
                <a:latin typeface="Arial" pitchFamily="34" charset="0"/>
                <a:cs typeface="Arial" pitchFamily="34" charset="0"/>
              </a:rPr>
              <a:t>b</a:t>
            </a:r>
            <a:endParaRPr lang="en-GB" sz="1600" baseline="30000" dirty="0">
              <a:latin typeface="Arial" pitchFamily="34" charset="0"/>
              <a:cs typeface="Arial" pitchFamily="34" charset="0"/>
            </a:endParaRPr>
          </a:p>
          <a:p>
            <a:r>
              <a:rPr lang="en-GB" sz="1400" baseline="30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Scholarly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Publications &amp; Research Data (SPRD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), IS Information Management, University of Strathclyde</a:t>
            </a:r>
          </a:p>
          <a:p>
            <a:r>
              <a:rPr lang="en-GB" sz="1400" baseline="300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iSchool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, Department of Computer &amp; Information Sciences, University of Strathclyde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en-GB" sz="1200" dirty="0" smtClean="0">
                <a:latin typeface="Arial" pitchFamily="34" charset="0"/>
                <a:cs typeface="Arial" pitchFamily="34" charset="0"/>
                <a:hlinkClick r:id="rId2"/>
              </a:rPr>
              <a:t>0000-0002-8482-3973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 \\       </a:t>
            </a:r>
            <a:r>
              <a:rPr lang="en-GB" sz="1200" dirty="0" smtClean="0">
                <a:latin typeface="Arial" pitchFamily="34" charset="0"/>
                <a:cs typeface="Arial" pitchFamily="34" charset="0"/>
                <a:hlinkClick r:id="rId3"/>
              </a:rPr>
              <a:t>@g3om4c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2" y="4869160"/>
            <a:ext cx="152400" cy="15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92" y="6525344"/>
            <a:ext cx="670966" cy="133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708" y="5282211"/>
            <a:ext cx="8640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Tomasz Neugebauer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aseline="30000" dirty="0" smtClean="0">
                <a:latin typeface="Arial" pitchFamily="34" charset="0"/>
                <a:cs typeface="Arial" pitchFamily="34" charset="0"/>
              </a:rPr>
              <a:t>c</a:t>
            </a:r>
            <a:endParaRPr lang="en-GB" sz="1600" baseline="30000" dirty="0">
              <a:latin typeface="Arial" pitchFamily="34" charset="0"/>
              <a:cs typeface="Arial" pitchFamily="34" charset="0"/>
            </a:endParaRPr>
          </a:p>
          <a:p>
            <a:r>
              <a:rPr lang="en-GB" sz="1400" baseline="300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Digital Projects &amp; Systems Development Librarian,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Concordia University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200" dirty="0" smtClean="0">
                <a:latin typeface="Arial" pitchFamily="34" charset="0"/>
                <a:cs typeface="Arial" pitchFamily="34" charset="0"/>
                <a:hlinkClick r:id="rId6"/>
              </a:rPr>
              <a:t>0000-0002-9743-5910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\\       </a:t>
            </a:r>
            <a:r>
              <a:rPr lang="en-GB" sz="1200" dirty="0" smtClean="0">
                <a:latin typeface="Arial" pitchFamily="34" charset="0"/>
                <a:cs typeface="Arial" pitchFamily="34" charset="0"/>
                <a:hlinkClick r:id="rId7"/>
              </a:rPr>
              <a:t>@</a:t>
            </a:r>
            <a:r>
              <a:rPr lang="en-GB" sz="1200" dirty="0" err="1">
                <a:latin typeface="Arial" pitchFamily="34" charset="0"/>
                <a:cs typeface="Arial" pitchFamily="34" charset="0"/>
                <a:hlinkClick r:id="rId7"/>
              </a:rPr>
              <a:t>photomediathink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2" y="5949280"/>
            <a:ext cx="152400" cy="15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29" y="4891307"/>
            <a:ext cx="190500" cy="1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40" y="5914526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[1]	Neugebauer</a:t>
            </a:r>
            <a:r>
              <a:rPr lang="en-GB" sz="1600" dirty="0"/>
              <a:t>, Tomasz , Simpson, Justin and Bradley, Justin (2018) Digital </a:t>
            </a:r>
            <a:r>
              <a:rPr lang="en-GB" sz="1600" dirty="0" smtClean="0"/>
              <a:t>	Preservation </a:t>
            </a:r>
            <a:r>
              <a:rPr lang="en-GB" sz="1600" dirty="0"/>
              <a:t>through </a:t>
            </a:r>
            <a:r>
              <a:rPr lang="en-GB" sz="1600" dirty="0" err="1" smtClean="0"/>
              <a:t>EPrints</a:t>
            </a:r>
            <a:r>
              <a:rPr lang="en-GB" sz="1600" dirty="0" smtClean="0"/>
              <a:t>-	</a:t>
            </a:r>
            <a:r>
              <a:rPr lang="en-GB" sz="1600" dirty="0" err="1" smtClean="0"/>
              <a:t>Archivematica</a:t>
            </a:r>
            <a:r>
              <a:rPr lang="en-GB" sz="1600" dirty="0" smtClean="0"/>
              <a:t> </a:t>
            </a:r>
            <a:r>
              <a:rPr lang="en-GB" sz="1600" dirty="0"/>
              <a:t>Integration. In: </a:t>
            </a:r>
            <a:r>
              <a:rPr lang="en-GB" sz="1600" i="1" dirty="0" smtClean="0"/>
              <a:t>13</a:t>
            </a:r>
            <a:r>
              <a:rPr lang="en-GB" sz="1600" i="1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i="1" dirty="0" smtClean="0"/>
              <a:t>International 	Conference </a:t>
            </a:r>
            <a:r>
              <a:rPr lang="en-GB" sz="1600" i="1" dirty="0"/>
              <a:t>on Open </a:t>
            </a:r>
            <a:r>
              <a:rPr lang="en-GB" sz="1600" i="1" dirty="0" smtClean="0"/>
              <a:t>Repositories (OR2018)</a:t>
            </a:r>
            <a:r>
              <a:rPr lang="en-GB" sz="1600" dirty="0" smtClean="0"/>
              <a:t>, </a:t>
            </a:r>
            <a:r>
              <a:rPr lang="en-GB" sz="1600" dirty="0"/>
              <a:t>June 3-7, </a:t>
            </a:r>
            <a:r>
              <a:rPr lang="en-GB" sz="1600" dirty="0" smtClean="0"/>
              <a:t>	2018</a:t>
            </a:r>
            <a:r>
              <a:rPr lang="en-GB" sz="1600" dirty="0"/>
              <a:t>, Bozeman, </a:t>
            </a:r>
            <a:r>
              <a:rPr lang="en-GB" sz="1600" dirty="0" smtClean="0"/>
              <a:t>	Montana</a:t>
            </a:r>
            <a:r>
              <a:rPr lang="en-GB" sz="1600" dirty="0"/>
              <a:t>, </a:t>
            </a:r>
            <a:r>
              <a:rPr lang="en-GB" sz="1600" dirty="0" smtClean="0"/>
              <a:t>USA. Available:  </a:t>
            </a:r>
            <a:r>
              <a:rPr lang="en-GB" sz="1600" dirty="0">
                <a:hlinkClick r:id="rId2"/>
              </a:rPr>
              <a:t>https://spectrum.library.concordia.ca/983933</a:t>
            </a:r>
            <a:r>
              <a:rPr lang="en-GB" sz="1600" dirty="0" smtClean="0">
                <a:hlinkClick r:id="rId2"/>
              </a:rPr>
              <a:t>/</a:t>
            </a:r>
            <a:r>
              <a:rPr lang="en-GB" sz="1600" dirty="0" smtClean="0"/>
              <a:t>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[2]	Macgregor, George (2019) Repository and CRIS interoperability issues within a </a:t>
            </a:r>
            <a:r>
              <a:rPr lang="en-GB" sz="1600" dirty="0" smtClean="0"/>
              <a:t>	'connector </a:t>
            </a:r>
            <a:r>
              <a:rPr lang="en-GB" sz="1600" dirty="0" err="1"/>
              <a:t>lite</a:t>
            </a:r>
            <a:r>
              <a:rPr lang="en-GB" sz="1600" dirty="0"/>
              <a:t>' </a:t>
            </a:r>
            <a:r>
              <a:rPr lang="en-GB" sz="1600" dirty="0" smtClean="0"/>
              <a:t>environment</a:t>
            </a:r>
            <a:r>
              <a:rPr lang="en-GB" sz="1600" dirty="0"/>
              <a:t>. In: </a:t>
            </a:r>
            <a:r>
              <a:rPr lang="en-GB" sz="1600" i="1" dirty="0"/>
              <a:t>14th International Conference on Open </a:t>
            </a:r>
            <a:r>
              <a:rPr lang="en-GB" sz="1600" i="1" dirty="0" smtClean="0"/>
              <a:t>	Repositories </a:t>
            </a:r>
            <a:r>
              <a:rPr lang="en-GB" sz="1600" i="1" dirty="0"/>
              <a:t>(OR2019)</a:t>
            </a:r>
            <a:r>
              <a:rPr lang="en-GB" sz="1600" dirty="0"/>
              <a:t>, </a:t>
            </a:r>
            <a:r>
              <a:rPr lang="en-GB" sz="1600" dirty="0" smtClean="0"/>
              <a:t>June 10-13, 2019, </a:t>
            </a:r>
            <a:r>
              <a:rPr lang="en-GB" sz="1600" dirty="0" err="1" smtClean="0"/>
              <a:t>Universität</a:t>
            </a:r>
            <a:r>
              <a:rPr lang="en-GB" sz="1600" dirty="0" smtClean="0"/>
              <a:t> Hamburg, Germany. 	Available</a:t>
            </a:r>
            <a:r>
              <a:rPr lang="en-GB" sz="1600" dirty="0"/>
              <a:t>: </a:t>
            </a:r>
            <a:r>
              <a:rPr lang="en-GB" sz="1600" dirty="0">
                <a:hlinkClick r:id="rId3"/>
              </a:rPr>
              <a:t>https://strathprints.strath.ac.uk/68240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 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C</a:t>
            </a:r>
            <a:r>
              <a:rPr lang="en-GB" sz="2400" dirty="0" smtClean="0"/>
              <a:t>ontext: </a:t>
            </a:r>
          </a:p>
          <a:p>
            <a:pPr lvl="1"/>
            <a:r>
              <a:rPr lang="en-GB" sz="2000" dirty="0" err="1" smtClean="0">
                <a:hlinkClick r:id="rId2"/>
              </a:rPr>
              <a:t>EPrints</a:t>
            </a:r>
            <a:r>
              <a:rPr lang="en-GB" sz="2000" dirty="0" smtClean="0"/>
              <a:t>, open source repository platform</a:t>
            </a:r>
          </a:p>
          <a:p>
            <a:pPr lvl="2"/>
            <a:r>
              <a:rPr lang="en-GB" sz="1600" dirty="0" smtClean="0">
                <a:hlinkClick r:id="rId3"/>
              </a:rPr>
              <a:t>Strathprints</a:t>
            </a:r>
            <a:r>
              <a:rPr lang="en-GB" sz="1600" dirty="0" smtClean="0"/>
              <a:t> – implementation at University of Strathclyde</a:t>
            </a:r>
          </a:p>
          <a:p>
            <a:pPr lvl="1"/>
            <a:r>
              <a:rPr lang="en-GB" sz="2000" dirty="0" smtClean="0"/>
              <a:t>Different flavours = OA publication, data, OER</a:t>
            </a:r>
          </a:p>
          <a:p>
            <a:pPr lvl="1"/>
            <a:r>
              <a:rPr lang="en-GB" sz="2000" dirty="0" smtClean="0"/>
              <a:t>Plugin to enhance functionality (</a:t>
            </a:r>
            <a:r>
              <a:rPr lang="en-GB" sz="2000" dirty="0" smtClean="0">
                <a:hlinkClick r:id="rId4"/>
              </a:rPr>
              <a:t>Bazaar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Heterogeneous digital objects, e.g. text (PDF), video, etc.</a:t>
            </a:r>
          </a:p>
          <a:p>
            <a:r>
              <a:rPr lang="en-GB" sz="2400" dirty="0" smtClean="0"/>
              <a:t>Demands of the scholarly record: persistence, </a:t>
            </a:r>
            <a:r>
              <a:rPr lang="en-GB" sz="2400" dirty="0" err="1" smtClean="0"/>
              <a:t>citability</a:t>
            </a:r>
            <a:r>
              <a:rPr lang="en-GB" sz="2400" dirty="0" smtClean="0"/>
              <a:t>, accessibility, maintenance</a:t>
            </a:r>
            <a:endParaRPr lang="en-GB" sz="2000" dirty="0" smtClean="0"/>
          </a:p>
          <a:p>
            <a:pPr lvl="1"/>
            <a:r>
              <a:rPr lang="en-GB" sz="2000" dirty="0" smtClean="0"/>
              <a:t>Need for better digital preservation capacity among repositories needed through </a:t>
            </a:r>
            <a:r>
              <a:rPr lang="en-GB" sz="2000" dirty="0" err="1" smtClean="0">
                <a:hlinkClick r:id="rId5"/>
              </a:rPr>
              <a:t>Archivematica</a:t>
            </a:r>
            <a:r>
              <a:rPr lang="en-GB" sz="2000" dirty="0" smtClean="0"/>
              <a:t> interoperation</a:t>
            </a:r>
          </a:p>
          <a:p>
            <a:pPr lvl="1"/>
            <a:r>
              <a:rPr lang="en-GB" sz="2000" dirty="0" smtClean="0">
                <a:hlinkClick r:id="rId6"/>
              </a:rPr>
              <a:t>Concordia University</a:t>
            </a:r>
            <a:r>
              <a:rPr lang="en-GB" sz="2000" dirty="0" smtClean="0"/>
              <a:t> spearheaded conceptual &amp; development work, see </a:t>
            </a:r>
            <a:r>
              <a:rPr lang="en-GB" sz="2000" dirty="0" smtClean="0">
                <a:hlinkClick r:id="rId7" action="ppaction://hlinksldjump"/>
              </a:rPr>
              <a:t>[1]</a:t>
            </a:r>
            <a:r>
              <a:rPr lang="en-GB" sz="2000" dirty="0" smtClean="0"/>
              <a:t> </a:t>
            </a:r>
            <a:r>
              <a:rPr lang="en-GB" sz="2000" dirty="0" smtClean="0"/>
              <a:t>– support from </a:t>
            </a:r>
            <a:r>
              <a:rPr lang="en-GB" sz="2000" dirty="0" err="1" smtClean="0">
                <a:hlinkClick r:id="rId8"/>
              </a:rPr>
              <a:t>EPrints</a:t>
            </a:r>
            <a:r>
              <a:rPr lang="en-GB" sz="2000" dirty="0" smtClean="0">
                <a:hlinkClick r:id="rId8"/>
              </a:rPr>
              <a:t> Services</a:t>
            </a:r>
            <a:r>
              <a:rPr lang="en-GB" sz="2000" dirty="0" smtClean="0"/>
              <a:t> &amp; </a:t>
            </a:r>
            <a:r>
              <a:rPr lang="en-GB" sz="2000" dirty="0" smtClean="0">
                <a:hlinkClick r:id="rId9"/>
              </a:rPr>
              <a:t>Artefactual</a:t>
            </a:r>
            <a:r>
              <a:rPr lang="en-GB" sz="2000" dirty="0" smtClean="0"/>
              <a:t> &amp; community</a:t>
            </a:r>
            <a:endParaRPr lang="en-GB" sz="2000" dirty="0" smtClean="0"/>
          </a:p>
          <a:p>
            <a:r>
              <a:rPr lang="en-GB" sz="2400" b="1" dirty="0" err="1" smtClean="0"/>
              <a:t>EPrints</a:t>
            </a:r>
            <a:r>
              <a:rPr lang="en-GB" sz="2400" b="1" dirty="0" smtClean="0"/>
              <a:t> </a:t>
            </a:r>
            <a:r>
              <a:rPr lang="en-GB" sz="2400" b="1" dirty="0"/>
              <a:t>- </a:t>
            </a:r>
            <a:r>
              <a:rPr lang="en-GB" sz="2400" b="1" dirty="0" err="1"/>
              <a:t>Archivematica</a:t>
            </a:r>
            <a:r>
              <a:rPr lang="en-GB" sz="2400" b="1" dirty="0"/>
              <a:t> </a:t>
            </a:r>
            <a:r>
              <a:rPr lang="en-GB" sz="2400" b="1" dirty="0" smtClean="0"/>
              <a:t>Integration </a:t>
            </a:r>
            <a:r>
              <a:rPr lang="en-GB" sz="2400" dirty="0" smtClean="0"/>
              <a:t>@ GitHub: </a:t>
            </a:r>
            <a:r>
              <a:rPr lang="en-GB" sz="2400" dirty="0" smtClean="0">
                <a:hlinkClick r:id="rId10"/>
              </a:rPr>
              <a:t>https</a:t>
            </a:r>
            <a:r>
              <a:rPr lang="en-GB" sz="2400" dirty="0">
                <a:hlinkClick r:id="rId10"/>
              </a:rPr>
              <a:t>://</a:t>
            </a:r>
            <a:r>
              <a:rPr lang="en-GB" sz="2400" dirty="0" smtClean="0">
                <a:hlinkClick r:id="rId10"/>
              </a:rPr>
              <a:t>github.com/eprintsug/EPrintsArchivematica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08912" cy="720080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05251"/>
            <a:ext cx="1604516" cy="5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34" y="-12078"/>
            <a:ext cx="5005166" cy="30792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4176464" cy="936104"/>
          </a:xfrm>
        </p:spPr>
        <p:txBody>
          <a:bodyPr/>
          <a:lstStyle/>
          <a:p>
            <a:r>
              <a:rPr lang="en-GB" dirty="0" smtClean="0"/>
              <a:t>Digital preservation export: overview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402" y="1736812"/>
            <a:ext cx="448260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 the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EPrints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side…</a:t>
            </a:r>
          </a:p>
          <a:p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Digital preservation export plugin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atch scripts (scheduled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crons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new/updated items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worthy of preservation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process_transfers</a:t>
            </a:r>
            <a:endParaRPr lang="en-GB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‘Triggers’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Archivematica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optimized export of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EPrints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content using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directory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includes rich repository metadata (XML, JSON, md5), digital objects (documents &amp; derivatives)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6227" y="3789040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Archivematica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Exported content written to shared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Archivematica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automation tools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used to pick up export at location &amp; begin processing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transfers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Archivematica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4275" y="3067162"/>
            <a:ext cx="4028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Diagram: T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 Neugebauer, 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EPrints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Archivematica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Integration </a:t>
            </a: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GitHub: https://github.com/eprintsug/EPrintsArchivematica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5936" y="800708"/>
            <a:ext cx="5112568" cy="2266454"/>
          </a:xfrm>
          <a:prstGeom prst="rect">
            <a:avLst/>
          </a:prstGeom>
          <a:noFill/>
          <a:ln>
            <a:solidFill>
              <a:schemeClr val="accent6">
                <a:shade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4786"/>
            <a:ext cx="5926332" cy="4391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84784"/>
            <a:ext cx="5233124" cy="521780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708920"/>
            <a:ext cx="6109624" cy="386969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717032"/>
            <a:ext cx="5630061" cy="215295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9512" y="332656"/>
            <a:ext cx="7704856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Export: abstraction to reality…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1558243"/>
            <a:ext cx="2029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EPrints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export in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Archivematica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-friendly format…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1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64904"/>
            <a:ext cx="6762550" cy="41764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290616"/>
            <a:ext cx="8064896" cy="4450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36463" y="116632"/>
            <a:ext cx="7704856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Anatomy of </a:t>
            </a:r>
            <a:r>
              <a:rPr lang="en-GB" dirty="0" err="1" smtClean="0"/>
              <a:t>EPrints</a:t>
            </a:r>
            <a:r>
              <a:rPr lang="en-GB" dirty="0" smtClean="0"/>
              <a:t> export ingest… (1)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87724" y="139940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 case is for automation via export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jobs @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Eprints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side</a:t>
            </a:r>
          </a:p>
          <a:p>
            <a:pPr algn="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automation @ the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Archivematica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side</a:t>
            </a:r>
          </a:p>
          <a:p>
            <a:pPr algn="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Useful to examine manually though…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07088" cy="936104"/>
          </a:xfrm>
        </p:spPr>
        <p:txBody>
          <a:bodyPr/>
          <a:lstStyle/>
          <a:p>
            <a:r>
              <a:rPr lang="en-GB" dirty="0"/>
              <a:t>Anatomy of </a:t>
            </a:r>
            <a:r>
              <a:rPr lang="en-GB" dirty="0" err="1"/>
              <a:t>EPrints</a:t>
            </a:r>
            <a:r>
              <a:rPr lang="en-GB" dirty="0"/>
              <a:t> export ingest… </a:t>
            </a:r>
            <a:r>
              <a:rPr lang="en-GB" dirty="0" smtClean="0"/>
              <a:t>(AIP)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5" y="1700808"/>
            <a:ext cx="7204406" cy="43956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73016"/>
            <a:ext cx="8781370" cy="31592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1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772816"/>
            <a:ext cx="5005262" cy="47525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7544" y="332656"/>
            <a:ext cx="6707088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Repository dashboard management…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94653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Preservation exports can be monitored and managed via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EPrints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dashboard, e.g.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Archivematica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Local ID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Archivematica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UUID(?!)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Unspecified! ;-)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to be done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RESTful endpoint supported by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Eprints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API call back from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Archivematica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with UUID – coming soon!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36" y="3356992"/>
            <a:ext cx="3600400" cy="574266"/>
          </a:xfrm>
          <a:prstGeom prst="rect">
            <a:avLst/>
          </a:prstGeom>
          <a:noFill/>
          <a:ln>
            <a:solidFill>
              <a:schemeClr val="accent6">
                <a:shade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824536"/>
          </a:xfrm>
        </p:spPr>
        <p:txBody>
          <a:bodyPr>
            <a:normAutofit/>
          </a:bodyPr>
          <a:lstStyle/>
          <a:p>
            <a:r>
              <a:rPr lang="en-GB" sz="2400" i="1" dirty="0"/>
              <a:t>Testing, testing, testing!</a:t>
            </a:r>
          </a:p>
          <a:p>
            <a:r>
              <a:rPr lang="en-GB" sz="2400" dirty="0" smtClean="0"/>
              <a:t>Currently experimenting in our test environment (circa 6 months)</a:t>
            </a:r>
          </a:p>
          <a:p>
            <a:pPr lvl="1"/>
            <a:r>
              <a:rPr lang="en-GB" sz="2000" dirty="0" smtClean="0"/>
              <a:t>Lots of KE with Concordia</a:t>
            </a:r>
          </a:p>
          <a:p>
            <a:pPr lvl="1"/>
            <a:r>
              <a:rPr lang="en-GB" sz="2000" dirty="0" smtClean="0"/>
              <a:t>Experimentation positive; minor niggles</a:t>
            </a:r>
          </a:p>
          <a:p>
            <a:pPr lvl="1"/>
            <a:r>
              <a:rPr lang="en-GB" sz="2000" dirty="0" smtClean="0"/>
              <a:t>Repositories interesting use case, involving large volume of content</a:t>
            </a:r>
          </a:p>
          <a:p>
            <a:r>
              <a:rPr lang="en-GB" sz="2400" dirty="0" smtClean="0"/>
              <a:t>Rolling out to production = </a:t>
            </a:r>
            <a:r>
              <a:rPr lang="en-GB" sz="2400" u="sng" dirty="0" smtClean="0"/>
              <a:t>autumn 2020</a:t>
            </a:r>
            <a:r>
              <a:rPr lang="en-GB" sz="2400" dirty="0" smtClean="0"/>
              <a:t>!</a:t>
            </a:r>
          </a:p>
          <a:p>
            <a:pPr lvl="1"/>
            <a:r>
              <a:rPr lang="en-GB" sz="2000" dirty="0" smtClean="0"/>
              <a:t>Probable rollout </a:t>
            </a:r>
            <a:r>
              <a:rPr lang="en-GB" sz="2000" i="1" u="sng" dirty="0" smtClean="0"/>
              <a:t>without</a:t>
            </a:r>
            <a:r>
              <a:rPr lang="en-GB" sz="2000" dirty="0" smtClean="0"/>
              <a:t> API call back</a:t>
            </a:r>
          </a:p>
          <a:p>
            <a:pPr lvl="2"/>
            <a:r>
              <a:rPr lang="en-GB" sz="1600" dirty="0" smtClean="0"/>
              <a:t>Repository ecosystem at Strathclyde: repository &amp; Current Research Information System (CRIS) running in parallel</a:t>
            </a:r>
          </a:p>
          <a:p>
            <a:pPr lvl="2"/>
            <a:r>
              <a:rPr lang="en-GB" sz="1600" dirty="0" smtClean="0"/>
              <a:t>Compromise in data that can be written to Strathprints </a:t>
            </a:r>
            <a:r>
              <a:rPr lang="en-GB" sz="1600" dirty="0" smtClean="0">
                <a:hlinkClick r:id="rId2" action="ppaction://hlinksldjump"/>
              </a:rPr>
              <a:t>[2]</a:t>
            </a:r>
            <a:endParaRPr lang="en-GB" sz="1600" dirty="0" smtClean="0"/>
          </a:p>
          <a:p>
            <a:pPr lvl="2"/>
            <a:r>
              <a:rPr lang="en-GB" sz="1600" dirty="0" smtClean="0"/>
              <a:t>Possible hacks to make call back via write protection of </a:t>
            </a:r>
            <a:r>
              <a:rPr lang="en-GB" sz="1600" dirty="0" err="1" smtClean="0"/>
              <a:t>EPrints</a:t>
            </a:r>
            <a:r>
              <a:rPr lang="en-GB" sz="1600" dirty="0" smtClean="0"/>
              <a:t> DB fields (John Salter @ </a:t>
            </a:r>
            <a:r>
              <a:rPr lang="en-GB" sz="1600" dirty="0" smtClean="0">
                <a:hlinkClick r:id="rId3"/>
              </a:rPr>
              <a:t>WRRO</a:t>
            </a:r>
            <a:r>
              <a:rPr lang="en-GB" sz="16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6743" y="692696"/>
            <a:ext cx="8208912" cy="720080"/>
          </a:xfrm>
        </p:spPr>
        <p:txBody>
          <a:bodyPr/>
          <a:lstStyle/>
          <a:p>
            <a:r>
              <a:rPr lang="en-GB" dirty="0" smtClean="0"/>
              <a:t>Experimentation: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285" y="2204864"/>
            <a:ext cx="8229600" cy="420933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Call back… </a:t>
            </a:r>
            <a:r>
              <a:rPr lang="en-GB" sz="2400" i="1" dirty="0" smtClean="0"/>
              <a:t>in hand</a:t>
            </a:r>
          </a:p>
          <a:p>
            <a:r>
              <a:rPr lang="en-GB" sz="2400" dirty="0" smtClean="0"/>
              <a:t>Improved metadata modelling in the JSON export</a:t>
            </a:r>
          </a:p>
          <a:p>
            <a:r>
              <a:rPr lang="en-GB" sz="2400" dirty="0" smtClean="0"/>
              <a:t>Additional export job options</a:t>
            </a:r>
          </a:p>
          <a:p>
            <a:pPr lvl="1"/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touch_transfers</a:t>
            </a:r>
            <a:r>
              <a:rPr lang="en-GB" sz="2000" dirty="0"/>
              <a:t>: Updates all </a:t>
            </a:r>
            <a:r>
              <a:rPr lang="en-GB" sz="2000" dirty="0" err="1"/>
              <a:t>Archivematica</a:t>
            </a:r>
            <a:r>
              <a:rPr lang="en-GB" sz="2000" dirty="0"/>
              <a:t> records which are not pending a </a:t>
            </a:r>
            <a:r>
              <a:rPr lang="en-GB" sz="2000" dirty="0" smtClean="0"/>
              <a:t>transfer</a:t>
            </a:r>
          </a:p>
          <a:p>
            <a:pPr lvl="1"/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create_transfers</a:t>
            </a:r>
            <a:r>
              <a:rPr lang="en-GB" sz="2000" dirty="0"/>
              <a:t>: Create </a:t>
            </a:r>
            <a:r>
              <a:rPr lang="en-GB" sz="2000" dirty="0" err="1"/>
              <a:t>Archivematica</a:t>
            </a:r>
            <a:r>
              <a:rPr lang="en-GB" sz="2000" dirty="0"/>
              <a:t> records which </a:t>
            </a:r>
            <a:r>
              <a:rPr lang="en-GB" sz="2000" dirty="0" smtClean="0"/>
              <a:t>do not </a:t>
            </a:r>
            <a:r>
              <a:rPr lang="en-GB" sz="2000" dirty="0"/>
              <a:t>already </a:t>
            </a:r>
            <a:r>
              <a:rPr lang="en-GB" sz="2000" dirty="0" smtClean="0"/>
              <a:t>exist</a:t>
            </a:r>
          </a:p>
          <a:p>
            <a:r>
              <a:rPr lang="en-GB" sz="2400" dirty="0" smtClean="0"/>
              <a:t>Packaging as </a:t>
            </a:r>
            <a:r>
              <a:rPr lang="en-GB" sz="2400" dirty="0" err="1" smtClean="0"/>
              <a:t>EPrints</a:t>
            </a:r>
            <a:r>
              <a:rPr lang="en-GB" sz="2400" dirty="0" smtClean="0"/>
              <a:t> plugin </a:t>
            </a:r>
            <a:r>
              <a:rPr lang="en-GB" sz="2400" dirty="0"/>
              <a:t>&amp; </a:t>
            </a:r>
            <a:r>
              <a:rPr lang="en-GB" sz="2400" dirty="0" smtClean="0"/>
              <a:t>depositing in the </a:t>
            </a:r>
            <a:r>
              <a:rPr lang="en-GB" sz="2400" dirty="0" err="1" smtClean="0"/>
              <a:t>EPrints</a:t>
            </a:r>
            <a:r>
              <a:rPr lang="en-GB" sz="2400" dirty="0" smtClean="0"/>
              <a:t> Bazaar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3285" y="764704"/>
            <a:ext cx="8208912" cy="720080"/>
          </a:xfrm>
        </p:spPr>
        <p:txBody>
          <a:bodyPr/>
          <a:lstStyle/>
          <a:p>
            <a:r>
              <a:rPr lang="en-GB" dirty="0" smtClean="0"/>
              <a:t>Other work to be done, or already done…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9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541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1_Office Theme</vt:lpstr>
      <vt:lpstr>Preserving digital content through improved EPrints repository integration with Archivematica </vt:lpstr>
      <vt:lpstr>Background</vt:lpstr>
      <vt:lpstr>Digital preservation export: overview</vt:lpstr>
      <vt:lpstr>PowerPoint Presentation</vt:lpstr>
      <vt:lpstr>PowerPoint Presentation</vt:lpstr>
      <vt:lpstr>Anatomy of EPrints export ingest… (AIP) </vt:lpstr>
      <vt:lpstr>PowerPoint Presentation</vt:lpstr>
      <vt:lpstr>Experimentation: results</vt:lpstr>
      <vt:lpstr>Other work to be done, or already done…</vt:lpstr>
      <vt:lpstr>References</vt:lpstr>
    </vt:vector>
  </TitlesOfParts>
  <Company>University of Strathclyde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(OA)</dc:title>
  <dc:creator>lablocaladmin</dc:creator>
  <cp:lastModifiedBy>George Werner</cp:lastModifiedBy>
  <cp:revision>431</cp:revision>
  <cp:lastPrinted>2014-12-03T12:26:24Z</cp:lastPrinted>
  <dcterms:created xsi:type="dcterms:W3CDTF">2014-02-20T12:05:35Z</dcterms:created>
  <dcterms:modified xsi:type="dcterms:W3CDTF">2020-09-25T08:12:16Z</dcterms:modified>
</cp:coreProperties>
</file>