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40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huck\Downloads\Figures%20for%20Publication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huck\Downloads\Figures%20for%20Publication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huck\Downloads\Figures%20for%20Publication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huck\Downloads\Figures%20for%20Publication.xlsx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huck\Downloads\Figures%20for%20Publication.xlsx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huck\Downloads\Figures%20for%20Publication.xlsx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huck\Downloads\Figures%20for%20Publication.xlsx" TargetMode="External"/><Relationship Id="rId1" Type="http://schemas.openxmlformats.org/officeDocument/2006/relationships/themeOverride" Target="../theme/themeOverride15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huck\Downloads\Figures%20for%20Publication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huck\Downloads\Figures%20for%20Publication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huck\Downloads\Figures%20for%20Publication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huck\Downloads\Figures%20for%20Publication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huck\Downloads\Figures%20for%20Publication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huck\Downloads\Figures%20for%20Publication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huck\Downloads\Figures%20for%20Publication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huck\Downloads\Figures%20for%20Publication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GB" sz="1200"/>
              <a:t>16S</a:t>
            </a:r>
          </a:p>
        </c:rich>
      </c:tx>
      <c:layout>
        <c:manualLayout>
          <c:xMode val="edge"/>
          <c:yMode val="edge"/>
          <c:x val="0.89800643086816723"/>
          <c:y val="2.9239661104538097E-2"/>
        </c:manualLayout>
      </c:layout>
      <c:overlay val="1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610932475884244"/>
          <c:y val="8.8083124400715473E-2"/>
          <c:w val="0.88102893890675238"/>
          <c:h val="0.71502771572345503"/>
        </c:manualLayout>
      </c:layout>
      <c:barChart>
        <c:barDir val="col"/>
        <c:grouping val="clustered"/>
        <c:varyColors val="0"/>
        <c:ser>
          <c:idx val="0"/>
          <c:order val="0"/>
          <c:tx>
            <c:v>Soil 1</c:v>
          </c:tx>
          <c:spPr>
            <a:solidFill>
              <a:srgbClr val="4F81BD">
                <a:lumMod val="75000"/>
              </a:srgb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4707952502721716E-3"/>
                  <c:y val="-5.5536681406529884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9437425627263188E-3"/>
                  <c:y val="-4.8612135223377463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4846359639128747E-3"/>
                  <c:y val="-5.3084553876884703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4.0928002970689907E-3"/>
                  <c:y val="-5.2451375364338533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c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3503135259218832E-3"/>
                  <c:y val="-0.16428169364138917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'C:\Users\Chuck\Downloads\[Paper II Data.xls]Sheet1'!$Q$149:$Q$155</c:f>
                <c:numCache>
                  <c:formatCode>General</c:formatCode>
                  <c:ptCount val="7"/>
                  <c:pt idx="0">
                    <c:v>0.12097542558718295</c:v>
                  </c:pt>
                  <c:pt idx="1">
                    <c:v>0.17320317232254254</c:v>
                  </c:pt>
                  <c:pt idx="2">
                    <c:v>0.37319289816791579</c:v>
                  </c:pt>
                  <c:pt idx="3">
                    <c:v>0.2776231974848774</c:v>
                  </c:pt>
                  <c:pt idx="4">
                    <c:v>0.28442498913101244</c:v>
                  </c:pt>
                  <c:pt idx="5">
                    <c:v>0.20961593117075342</c:v>
                  </c:pt>
                  <c:pt idx="6">
                    <c:v>0.89224718541917336</c:v>
                  </c:pt>
                </c:numCache>
              </c:numRef>
            </c:plus>
            <c:minus>
              <c:numRef>
                <c:f>'C:\Users\Chuck\Downloads\[Paper II Data.xls]Sheet1'!$Q$149:$Q$155</c:f>
                <c:numCache>
                  <c:formatCode>General</c:formatCode>
                  <c:ptCount val="7"/>
                  <c:pt idx="0">
                    <c:v>0.12097542558718295</c:v>
                  </c:pt>
                  <c:pt idx="1">
                    <c:v>0.17320317232254254</c:v>
                  </c:pt>
                  <c:pt idx="2">
                    <c:v>0.37319289816791579</c:v>
                  </c:pt>
                  <c:pt idx="3">
                    <c:v>0.2776231974848774</c:v>
                  </c:pt>
                  <c:pt idx="4">
                    <c:v>0.28442498913101244</c:v>
                  </c:pt>
                  <c:pt idx="5">
                    <c:v>0.20961593117075342</c:v>
                  </c:pt>
                  <c:pt idx="6">
                    <c:v>0.89224718541917336</c:v>
                  </c:pt>
                </c:numCache>
              </c:numRef>
            </c:minus>
            <c:spPr>
              <a:solidFill>
                <a:srgbClr val="4F81BD">
                  <a:lumMod val="75000"/>
                </a:srgbClr>
              </a:solidFill>
              <a:ln>
                <a:solidFill>
                  <a:schemeClr val="tx1"/>
                </a:solidFill>
              </a:ln>
            </c:spPr>
          </c:errBars>
          <c:cat>
            <c:strRef>
              <c:f>'C:\Users\Chuck\Downloads\[Paper II Data.xls]Sheet1'!$B$15:$B$21</c:f>
              <c:strCache>
                <c:ptCount val="7"/>
                <c:pt idx="0">
                  <c:v>Cont.</c:v>
                </c:pt>
                <c:pt idx="1">
                  <c:v>105</c:v>
                </c:pt>
                <c:pt idx="2">
                  <c:v>250</c:v>
                </c:pt>
                <c:pt idx="3">
                  <c:v>500</c:v>
                </c:pt>
                <c:pt idx="4">
                  <c:v>750</c:v>
                </c:pt>
                <c:pt idx="5">
                  <c:v>1000</c:v>
                </c:pt>
                <c:pt idx="6">
                  <c:v>SM</c:v>
                </c:pt>
              </c:strCache>
            </c:strRef>
          </c:cat>
          <c:val>
            <c:numRef>
              <c:f>'C:\Users\Chuck\Downloads\[Paper II Data.xls]Sheet1'!$P$149:$P$155</c:f>
              <c:numCache>
                <c:formatCode>General</c:formatCode>
                <c:ptCount val="7"/>
                <c:pt idx="0">
                  <c:v>8.0840158476192485</c:v>
                </c:pt>
                <c:pt idx="1">
                  <c:v>8.1134181353588986</c:v>
                </c:pt>
                <c:pt idx="2">
                  <c:v>7.9571429621673389</c:v>
                </c:pt>
                <c:pt idx="3">
                  <c:v>6.1118215508575275</c:v>
                </c:pt>
                <c:pt idx="4">
                  <c:v>5.7969447988033949</c:v>
                </c:pt>
                <c:pt idx="5">
                  <c:v>7.0178808387582849</c:v>
                </c:pt>
                <c:pt idx="6">
                  <c:v>5.754597986348057</c:v>
                </c:pt>
              </c:numCache>
            </c:numRef>
          </c:val>
        </c:ser>
        <c:ser>
          <c:idx val="1"/>
          <c:order val="1"/>
          <c:tx>
            <c:v>Soil 2</c:v>
          </c:tx>
          <c:spPr>
            <a:solidFill>
              <a:srgbClr val="4F81BD">
                <a:lumMod val="60000"/>
                <a:lumOff val="4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5973280671105501E-3"/>
                  <c:y val="-4.7460373076607644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03053396460493E-3"/>
                  <c:y val="-0.10832046387714038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cd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9614823066729957E-3"/>
                  <c:y val="-4.5126753108315959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c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4.4347671975087342E-3"/>
                  <c:y val="-7.8859032015216518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d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8679730950030031E-3"/>
                  <c:y val="-0.14381201188959736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cd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'C:\Users\Chuck\Downloads\[Paper II Data.xls]Sheet1'!$Q$159:$Q$165</c:f>
                <c:numCache>
                  <c:formatCode>General</c:formatCode>
                  <c:ptCount val="7"/>
                  <c:pt idx="0">
                    <c:v>0.18666894187965402</c:v>
                  </c:pt>
                  <c:pt idx="1">
                    <c:v>0.14060368645473684</c:v>
                  </c:pt>
                  <c:pt idx="2">
                    <c:v>0.23224395696922195</c:v>
                  </c:pt>
                  <c:pt idx="3">
                    <c:v>0.54194336827598888</c:v>
                  </c:pt>
                  <c:pt idx="4">
                    <c:v>0.13952219690255924</c:v>
                  </c:pt>
                  <c:pt idx="5">
                    <c:v>0.3626983227707804</c:v>
                  </c:pt>
                  <c:pt idx="6">
                    <c:v>0.76046640065829862</c:v>
                  </c:pt>
                </c:numCache>
              </c:numRef>
            </c:plus>
            <c:minus>
              <c:numRef>
                <c:f>'C:\Users\Chuck\Downloads\[Paper II Data.xls]Sheet1'!$Q$159:$Q$165</c:f>
                <c:numCache>
                  <c:formatCode>General</c:formatCode>
                  <c:ptCount val="7"/>
                  <c:pt idx="0">
                    <c:v>0.18666894187965402</c:v>
                  </c:pt>
                  <c:pt idx="1">
                    <c:v>0.14060368645473684</c:v>
                  </c:pt>
                  <c:pt idx="2">
                    <c:v>0.23224395696922195</c:v>
                  </c:pt>
                  <c:pt idx="3">
                    <c:v>0.54194336827598888</c:v>
                  </c:pt>
                  <c:pt idx="4">
                    <c:v>0.13952219690255924</c:v>
                  </c:pt>
                  <c:pt idx="5">
                    <c:v>0.3626983227707804</c:v>
                  </c:pt>
                  <c:pt idx="6">
                    <c:v>0.76046640065829862</c:v>
                  </c:pt>
                </c:numCache>
              </c:numRef>
            </c:minus>
            <c:spPr>
              <a:solidFill>
                <a:srgbClr val="4F81BD">
                  <a:lumMod val="60000"/>
                  <a:lumOff val="40000"/>
                </a:srgbClr>
              </a:solidFill>
              <a:ln>
                <a:solidFill>
                  <a:sysClr val="windowText" lastClr="000000"/>
                </a:solidFill>
              </a:ln>
            </c:spPr>
          </c:errBars>
          <c:cat>
            <c:strRef>
              <c:f>'C:\Users\Chuck\Downloads\[Paper II Data.xls]Sheet1'!$B$15:$B$21</c:f>
              <c:strCache>
                <c:ptCount val="7"/>
                <c:pt idx="0">
                  <c:v>Cont.</c:v>
                </c:pt>
                <c:pt idx="1">
                  <c:v>105</c:v>
                </c:pt>
                <c:pt idx="2">
                  <c:v>250</c:v>
                </c:pt>
                <c:pt idx="3">
                  <c:v>500</c:v>
                </c:pt>
                <c:pt idx="4">
                  <c:v>750</c:v>
                </c:pt>
                <c:pt idx="5">
                  <c:v>1000</c:v>
                </c:pt>
                <c:pt idx="6">
                  <c:v>SM</c:v>
                </c:pt>
              </c:strCache>
            </c:strRef>
          </c:cat>
          <c:val>
            <c:numRef>
              <c:f>'C:\Users\Chuck\Downloads\[Paper II Data.xls]Sheet1'!$P$159:$P$165</c:f>
              <c:numCache>
                <c:formatCode>General</c:formatCode>
                <c:ptCount val="7"/>
                <c:pt idx="0">
                  <c:v>8.6142639545952431</c:v>
                </c:pt>
                <c:pt idx="1">
                  <c:v>8.4138265452187326</c:v>
                </c:pt>
                <c:pt idx="2">
                  <c:v>8.1472509048127382</c:v>
                </c:pt>
                <c:pt idx="3">
                  <c:v>6.1546119487953392</c:v>
                </c:pt>
                <c:pt idx="4">
                  <c:v>5.8124792760065525</c:v>
                </c:pt>
                <c:pt idx="5">
                  <c:v>6.6962363245001884</c:v>
                </c:pt>
                <c:pt idx="6">
                  <c:v>5.9560671615642491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659776"/>
        <c:axId val="31515200"/>
      </c:barChart>
      <c:catAx>
        <c:axId val="35659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1515200"/>
        <c:crosses val="autoZero"/>
        <c:auto val="1"/>
        <c:lblAlgn val="ctr"/>
        <c:lblOffset val="100"/>
        <c:noMultiLvlLbl val="0"/>
      </c:catAx>
      <c:valAx>
        <c:axId val="31515200"/>
        <c:scaling>
          <c:orientation val="minMax"/>
          <c:max val="9"/>
          <c:min val="5"/>
        </c:scaling>
        <c:delete val="0"/>
        <c:axPos val="l"/>
        <c:numFmt formatCode="0" sourceLinked="0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659776"/>
        <c:crosses val="autoZero"/>
        <c:crossBetween val="between"/>
        <c:majorUnit val="2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00" b="1" i="0" u="none" strike="noStrike" baseline="0">
          <a:solidFill>
            <a:srgbClr val="000000"/>
          </a:solidFill>
          <a:latin typeface="Arial" pitchFamily="34" charset="0"/>
          <a:ea typeface="Cambria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/>
            </a:pPr>
            <a:r>
              <a:rPr lang="en-GB" sz="1000"/>
              <a:t>Alkali Phosphatase Soil 1</a:t>
            </a:r>
          </a:p>
        </c:rich>
      </c:tx>
      <c:layout>
        <c:manualLayout>
          <c:xMode val="edge"/>
          <c:yMode val="edge"/>
          <c:x val="0.61438146198576016"/>
          <c:y val="1.3422818791946308E-2"/>
        </c:manualLayout>
      </c:layout>
      <c:overlay val="1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732938562904217"/>
          <c:y val="0.10738255033557047"/>
          <c:w val="0.84472177783169433"/>
          <c:h val="0.77181208053691275"/>
        </c:manualLayout>
      </c:layout>
      <c:barChart>
        <c:barDir val="col"/>
        <c:grouping val="clustered"/>
        <c:varyColors val="0"/>
        <c:ser>
          <c:idx val="4"/>
          <c:order val="0"/>
          <c:tx>
            <c:v>Cont</c:v>
          </c:tx>
          <c:spPr>
            <a:solidFill>
              <a:srgbClr val="EEECE1">
                <a:lumMod val="2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Summary'!$K$4:$K$10</c:f>
                <c:numCache>
                  <c:formatCode>General</c:formatCode>
                  <c:ptCount val="7"/>
                  <c:pt idx="0">
                    <c:v>8.1236597253643748</c:v>
                  </c:pt>
                  <c:pt idx="1">
                    <c:v>3.7066530214787776</c:v>
                  </c:pt>
                  <c:pt idx="2">
                    <c:v>3.6639277233251439</c:v>
                  </c:pt>
                  <c:pt idx="3">
                    <c:v>1.8561609755861885</c:v>
                  </c:pt>
                  <c:pt idx="4">
                    <c:v>1.0572480245215543</c:v>
                  </c:pt>
                  <c:pt idx="5">
                    <c:v>2.7418380001775442</c:v>
                  </c:pt>
                </c:numCache>
              </c:numRef>
            </c:plus>
            <c:minus>
              <c:numRef>
                <c:f>'C:\Users\Chuck\Downloads\[Paper II Data.xls]Enzymes Summary'!$K$4:$K$10</c:f>
                <c:numCache>
                  <c:formatCode>General</c:formatCode>
                  <c:ptCount val="7"/>
                  <c:pt idx="0">
                    <c:v>8.1236597253643748</c:v>
                  </c:pt>
                  <c:pt idx="1">
                    <c:v>3.7066530214787776</c:v>
                  </c:pt>
                  <c:pt idx="2">
                    <c:v>3.6639277233251439</c:v>
                  </c:pt>
                  <c:pt idx="3">
                    <c:v>1.8561609755861885</c:v>
                  </c:pt>
                  <c:pt idx="4">
                    <c:v>1.0572480245215543</c:v>
                  </c:pt>
                  <c:pt idx="5">
                    <c:v>2.7418380001775442</c:v>
                  </c:pt>
                </c:numCache>
              </c:numRef>
            </c:minus>
          </c:errBars>
          <c:val>
            <c:numRef>
              <c:f>'C:\Users\Chuck\Downloads\[Paper II Data.xls]Enzymes Summary'!$J$4:$J$10</c:f>
              <c:numCache>
                <c:formatCode>General</c:formatCode>
                <c:ptCount val="7"/>
                <c:pt idx="0">
                  <c:v>49.404975755485488</c:v>
                </c:pt>
                <c:pt idx="1">
                  <c:v>30.517345220828116</c:v>
                </c:pt>
                <c:pt idx="2">
                  <c:v>14.106029152005393</c:v>
                </c:pt>
                <c:pt idx="3">
                  <c:v>2.5723183261996412</c:v>
                </c:pt>
                <c:pt idx="4">
                  <c:v>-0.93922100720572166</c:v>
                </c:pt>
                <c:pt idx="5">
                  <c:v>3.8220276946145417</c:v>
                </c:pt>
              </c:numCache>
            </c:numRef>
          </c:val>
        </c:ser>
        <c:ser>
          <c:idx val="5"/>
          <c:order val="1"/>
          <c:tx>
            <c:v>MA</c:v>
          </c:tx>
          <c:spPr>
            <a:solidFill>
              <a:srgbClr val="EEECE1">
                <a:lumMod val="5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Summary'!$K$25:$K$31</c:f>
                <c:numCache>
                  <c:formatCode>General</c:formatCode>
                  <c:ptCount val="7"/>
                  <c:pt idx="0">
                    <c:v>4.782496780848553</c:v>
                  </c:pt>
                  <c:pt idx="1">
                    <c:v>5.0629152997895117</c:v>
                  </c:pt>
                  <c:pt idx="2">
                    <c:v>2.3735166855267735</c:v>
                  </c:pt>
                  <c:pt idx="3">
                    <c:v>0.9138810616335562</c:v>
                  </c:pt>
                  <c:pt idx="4">
                    <c:v>0.50419541695885495</c:v>
                  </c:pt>
                  <c:pt idx="5">
                    <c:v>0.34249787669277626</c:v>
                  </c:pt>
                </c:numCache>
              </c:numRef>
            </c:plus>
            <c:minus>
              <c:numRef>
                <c:f>'C:\Users\Chuck\Downloads\[Paper II Data.xls]Enzymes Summary'!$K$25:$K$31</c:f>
                <c:numCache>
                  <c:formatCode>General</c:formatCode>
                  <c:ptCount val="7"/>
                  <c:pt idx="0">
                    <c:v>4.782496780848553</c:v>
                  </c:pt>
                  <c:pt idx="1">
                    <c:v>5.0629152997895117</c:v>
                  </c:pt>
                  <c:pt idx="2">
                    <c:v>2.3735166855267735</c:v>
                  </c:pt>
                  <c:pt idx="3">
                    <c:v>0.9138810616335562</c:v>
                  </c:pt>
                  <c:pt idx="4">
                    <c:v>0.50419541695885495</c:v>
                  </c:pt>
                  <c:pt idx="5">
                    <c:v>0.34249787669277626</c:v>
                  </c:pt>
                </c:numCache>
              </c:numRef>
            </c:minus>
          </c:errBars>
          <c:val>
            <c:numRef>
              <c:f>'C:\Users\Chuck\Downloads\[Paper II Data.xls]Enzymes Summary'!$J$25:$J$31</c:f>
              <c:numCache>
                <c:formatCode>General</c:formatCode>
                <c:ptCount val="7"/>
                <c:pt idx="0">
                  <c:v>42.229865330513725</c:v>
                </c:pt>
                <c:pt idx="1">
                  <c:v>37.724404723952034</c:v>
                </c:pt>
                <c:pt idx="2">
                  <c:v>17.688186612691585</c:v>
                </c:pt>
                <c:pt idx="3">
                  <c:v>1.5914138685139978</c:v>
                </c:pt>
                <c:pt idx="4">
                  <c:v>-0.30924395252888132</c:v>
                </c:pt>
                <c:pt idx="5">
                  <c:v>4.7648315285032599</c:v>
                </c:pt>
              </c:numCache>
            </c:numRef>
          </c:val>
        </c:ser>
        <c:ser>
          <c:idx val="0"/>
          <c:order val="2"/>
          <c:tx>
            <c:v>Clover</c:v>
          </c:tx>
          <c:spPr>
            <a:solidFill>
              <a:srgbClr val="4F81BD">
                <a:lumMod val="75000"/>
              </a:srgbClr>
            </a:solidFill>
            <a:ln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Summary'!$K$11:$K$17</c:f>
                <c:numCache>
                  <c:formatCode>General</c:formatCode>
                  <c:ptCount val="7"/>
                  <c:pt idx="0">
                    <c:v>6.9036191412781731</c:v>
                  </c:pt>
                  <c:pt idx="1">
                    <c:v>6.1373877089117297</c:v>
                  </c:pt>
                  <c:pt idx="2">
                    <c:v>9.0261356653363585</c:v>
                  </c:pt>
                  <c:pt idx="3">
                    <c:v>2.589978081457438</c:v>
                  </c:pt>
                  <c:pt idx="4">
                    <c:v>6.8362386902483943</c:v>
                  </c:pt>
                  <c:pt idx="5">
                    <c:v>4.6498420096186042</c:v>
                  </c:pt>
                </c:numCache>
              </c:numRef>
            </c:plus>
            <c:minus>
              <c:numRef>
                <c:f>'C:\Users\Chuck\Downloads\[Paper II Data.xls]Enzymes Summary'!$K$11:$K$17</c:f>
                <c:numCache>
                  <c:formatCode>General</c:formatCode>
                  <c:ptCount val="7"/>
                  <c:pt idx="0">
                    <c:v>6.9036191412781731</c:v>
                  </c:pt>
                  <c:pt idx="1">
                    <c:v>6.1373877089117297</c:v>
                  </c:pt>
                  <c:pt idx="2">
                    <c:v>9.0261356653363585</c:v>
                  </c:pt>
                  <c:pt idx="3">
                    <c:v>2.589978081457438</c:v>
                  </c:pt>
                  <c:pt idx="4">
                    <c:v>6.8362386902483943</c:v>
                  </c:pt>
                  <c:pt idx="5">
                    <c:v>4.6498420096186042</c:v>
                  </c:pt>
                </c:numCache>
              </c:numRef>
            </c:minus>
            <c:spPr>
              <a:solidFill>
                <a:schemeClr val="accent1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Summary'!$J$11:$J$17</c:f>
              <c:numCache>
                <c:formatCode>General</c:formatCode>
                <c:ptCount val="7"/>
                <c:pt idx="0">
                  <c:v>31.902621005065679</c:v>
                </c:pt>
                <c:pt idx="1">
                  <c:v>24.656986684026776</c:v>
                </c:pt>
                <c:pt idx="2">
                  <c:v>33.056671910812213</c:v>
                </c:pt>
                <c:pt idx="3">
                  <c:v>5.5585905392604076</c:v>
                </c:pt>
                <c:pt idx="4">
                  <c:v>7.4880364593214237</c:v>
                </c:pt>
                <c:pt idx="5">
                  <c:v>8.1246878938513341</c:v>
                </c:pt>
              </c:numCache>
            </c:numRef>
          </c:val>
        </c:ser>
        <c:ser>
          <c:idx val="1"/>
          <c:order val="3"/>
          <c:tx>
            <c:v>Clover MA</c:v>
          </c:tx>
          <c:spPr>
            <a:solidFill>
              <a:srgbClr val="4F81BD">
                <a:lumMod val="60000"/>
                <a:lumOff val="4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Summary'!$K$32:$K$38</c:f>
                <c:numCache>
                  <c:formatCode>General</c:formatCode>
                  <c:ptCount val="7"/>
                  <c:pt idx="0">
                    <c:v>8.5399999999999991</c:v>
                  </c:pt>
                  <c:pt idx="1">
                    <c:v>8.5377842428219424</c:v>
                  </c:pt>
                  <c:pt idx="2">
                    <c:v>2.03964984570539</c:v>
                  </c:pt>
                  <c:pt idx="3">
                    <c:v>1.2685835975507356</c:v>
                  </c:pt>
                  <c:pt idx="4">
                    <c:v>0.59403292204672509</c:v>
                  </c:pt>
                  <c:pt idx="5">
                    <c:v>0.97386076780438313</c:v>
                  </c:pt>
                </c:numCache>
              </c:numRef>
            </c:plus>
            <c:minus>
              <c:numRef>
                <c:f>'C:\Users\Chuck\Downloads\[Paper II Data.xls]Enzymes Summary'!$K$32:$K$38</c:f>
                <c:numCache>
                  <c:formatCode>General</c:formatCode>
                  <c:ptCount val="7"/>
                  <c:pt idx="0">
                    <c:v>8.5399999999999991</c:v>
                  </c:pt>
                  <c:pt idx="1">
                    <c:v>8.5377842428219424</c:v>
                  </c:pt>
                  <c:pt idx="2">
                    <c:v>2.03964984570539</c:v>
                  </c:pt>
                  <c:pt idx="3">
                    <c:v>1.2685835975507356</c:v>
                  </c:pt>
                  <c:pt idx="4">
                    <c:v>0.59403292204672509</c:v>
                  </c:pt>
                  <c:pt idx="5">
                    <c:v>0.97386076780438313</c:v>
                  </c:pt>
                </c:numCache>
              </c:numRef>
            </c:minus>
            <c:spPr>
              <a:solidFill>
                <a:schemeClr val="accent1">
                  <a:lumMod val="60000"/>
                  <a:lumOff val="40000"/>
                </a:schemeClr>
              </a:solidFill>
              <a:ln cap="flat"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Summary'!$J$32:$J$38</c:f>
              <c:numCache>
                <c:formatCode>General</c:formatCode>
                <c:ptCount val="7"/>
                <c:pt idx="0">
                  <c:v>65.87</c:v>
                </c:pt>
                <c:pt idx="1">
                  <c:v>65.874140446726102</c:v>
                </c:pt>
                <c:pt idx="2">
                  <c:v>22.764012921066897</c:v>
                </c:pt>
                <c:pt idx="3">
                  <c:v>4.6052456823793273</c:v>
                </c:pt>
                <c:pt idx="4">
                  <c:v>0.82378715053151552</c:v>
                </c:pt>
                <c:pt idx="5">
                  <c:v>2.6453998806310692</c:v>
                </c:pt>
              </c:numCache>
            </c:numRef>
          </c:val>
        </c:ser>
        <c:ser>
          <c:idx val="2"/>
          <c:order val="4"/>
          <c:tx>
            <c:v>Fescue</c:v>
          </c:tx>
          <c:spPr>
            <a:solidFill>
              <a:schemeClr val="accent2">
                <a:lumMod val="75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Summary'!$K$18:$K$24</c:f>
                <c:numCache>
                  <c:formatCode>General</c:formatCode>
                  <c:ptCount val="7"/>
                  <c:pt idx="0">
                    <c:v>25.986646721150535</c:v>
                  </c:pt>
                  <c:pt idx="1">
                    <c:v>17.368209024473856</c:v>
                  </c:pt>
                  <c:pt idx="2">
                    <c:v>15.854289216675133</c:v>
                  </c:pt>
                  <c:pt idx="3">
                    <c:v>0.71318419171438763</c:v>
                  </c:pt>
                  <c:pt idx="4">
                    <c:v>10.587656312048418</c:v>
                  </c:pt>
                </c:numCache>
              </c:numRef>
            </c:plus>
            <c:minus>
              <c:numRef>
                <c:f>'C:\Users\Chuck\Downloads\[Paper II Data.xls]Enzymes Summary'!$K$18:$K$24</c:f>
                <c:numCache>
                  <c:formatCode>General</c:formatCode>
                  <c:ptCount val="7"/>
                  <c:pt idx="0">
                    <c:v>25.986646721150535</c:v>
                  </c:pt>
                  <c:pt idx="1">
                    <c:v>17.368209024473856</c:v>
                  </c:pt>
                  <c:pt idx="2">
                    <c:v>15.854289216675133</c:v>
                  </c:pt>
                  <c:pt idx="3">
                    <c:v>0.71318419171438763</c:v>
                  </c:pt>
                  <c:pt idx="4">
                    <c:v>10.587656312048418</c:v>
                  </c:pt>
                </c:numCache>
              </c:numRef>
            </c:minus>
            <c:spPr>
              <a:solidFill>
                <a:schemeClr val="accent2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Summary'!$J$18:$J$24</c:f>
              <c:numCache>
                <c:formatCode>General</c:formatCode>
                <c:ptCount val="7"/>
                <c:pt idx="0">
                  <c:v>79.751427631614703</c:v>
                </c:pt>
                <c:pt idx="1">
                  <c:v>71.707480529123345</c:v>
                </c:pt>
                <c:pt idx="2">
                  <c:v>37.141583297223349</c:v>
                </c:pt>
                <c:pt idx="3">
                  <c:v>3.292613061018423</c:v>
                </c:pt>
                <c:pt idx="4">
                  <c:v>9.4475448282734735</c:v>
                </c:pt>
              </c:numCache>
            </c:numRef>
          </c:val>
        </c:ser>
        <c:ser>
          <c:idx val="3"/>
          <c:order val="5"/>
          <c:tx>
            <c:v>Fescue MA</c:v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Summary'!$H$81:$H$87</c:f>
                <c:numCache>
                  <c:formatCode>General</c:formatCode>
                  <c:ptCount val="7"/>
                  <c:pt idx="0">
                    <c:v>63.724259306186951</c:v>
                  </c:pt>
                  <c:pt idx="1">
                    <c:v>20.119446966283508</c:v>
                  </c:pt>
                  <c:pt idx="2">
                    <c:v>3.5930180571845511</c:v>
                  </c:pt>
                  <c:pt idx="3">
                    <c:v>0.77289098691479563</c:v>
                  </c:pt>
                  <c:pt idx="4">
                    <c:v>0.30129620221675907</c:v>
                  </c:pt>
                  <c:pt idx="5">
                    <c:v>6.5433360688667959</c:v>
                  </c:pt>
                </c:numCache>
              </c:numRef>
            </c:plus>
            <c:minus>
              <c:numRef>
                <c:f>'C:\Users\Chuck\Downloads\[Paper II Data.xls]Enzymes Summary'!$H$81:$H$87</c:f>
                <c:numCache>
                  <c:formatCode>General</c:formatCode>
                  <c:ptCount val="7"/>
                  <c:pt idx="0">
                    <c:v>63.724259306186951</c:v>
                  </c:pt>
                  <c:pt idx="1">
                    <c:v>20.119446966283508</c:v>
                  </c:pt>
                  <c:pt idx="2">
                    <c:v>3.5930180571845511</c:v>
                  </c:pt>
                  <c:pt idx="3">
                    <c:v>0.77289098691479563</c:v>
                  </c:pt>
                  <c:pt idx="4">
                    <c:v>0.30129620221675907</c:v>
                  </c:pt>
                  <c:pt idx="5">
                    <c:v>6.5433360688667959</c:v>
                  </c:pt>
                </c:numCache>
              </c:numRef>
            </c:minus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Summary'!$J$39:$J$45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816128"/>
        <c:axId val="80278592"/>
      </c:barChart>
      <c:catAx>
        <c:axId val="88816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80278592"/>
        <c:crosses val="autoZero"/>
        <c:auto val="1"/>
        <c:lblAlgn val="ctr"/>
        <c:lblOffset val="100"/>
        <c:noMultiLvlLbl val="0"/>
      </c:catAx>
      <c:valAx>
        <c:axId val="80278592"/>
        <c:scaling>
          <c:orientation val="minMax"/>
          <c:max val="50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88816128"/>
        <c:crosses val="autoZero"/>
        <c:crossBetween val="between"/>
        <c:majorUnit val="25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00" b="1" i="0" u="none" strike="noStrike" baseline="0">
          <a:solidFill>
            <a:srgbClr val="000000"/>
          </a:solidFill>
          <a:latin typeface="Arial" pitchFamily="34" charset="0"/>
          <a:ea typeface="Cambria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/>
            </a:pPr>
            <a:r>
              <a:rPr lang="en-GB" sz="1000"/>
              <a:t>Alkali Phosphatase Soil 2</a:t>
            </a:r>
          </a:p>
        </c:rich>
      </c:tx>
      <c:layout>
        <c:manualLayout>
          <c:xMode val="edge"/>
          <c:yMode val="edge"/>
          <c:x val="0.61806470323806217"/>
          <c:y val="4.4742729306487695E-3"/>
        </c:manualLayout>
      </c:layout>
      <c:overlay val="1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732938562904217"/>
          <c:y val="0.10738255033557047"/>
          <c:w val="0.84472177783169433"/>
          <c:h val="0.77181208053691275"/>
        </c:manualLayout>
      </c:layout>
      <c:barChart>
        <c:barDir val="col"/>
        <c:grouping val="clustered"/>
        <c:varyColors val="0"/>
        <c:ser>
          <c:idx val="4"/>
          <c:order val="0"/>
          <c:tx>
            <c:v>Cont</c:v>
          </c:tx>
          <c:spPr>
            <a:solidFill>
              <a:srgbClr val="EEECE1">
                <a:lumMod val="2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Summary'!$K$46:$K$52</c:f>
                <c:numCache>
                  <c:formatCode>General</c:formatCode>
                  <c:ptCount val="7"/>
                  <c:pt idx="0">
                    <c:v>19.069183234540532</c:v>
                  </c:pt>
                  <c:pt idx="1">
                    <c:v>19.055454385349972</c:v>
                  </c:pt>
                  <c:pt idx="2">
                    <c:v>8.0077662214850243</c:v>
                  </c:pt>
                  <c:pt idx="3">
                    <c:v>1.2417430895227681</c:v>
                  </c:pt>
                  <c:pt idx="4">
                    <c:v>2.623194228509059</c:v>
                  </c:pt>
                  <c:pt idx="5">
                    <c:v>0.85091983496261414</c:v>
                  </c:pt>
                </c:numCache>
              </c:numRef>
            </c:plus>
            <c:minus>
              <c:numRef>
                <c:f>'C:\Users\Chuck\Downloads\[Paper II Data.xls]Enzymes Summary'!$K$46:$K$52</c:f>
                <c:numCache>
                  <c:formatCode>General</c:formatCode>
                  <c:ptCount val="7"/>
                  <c:pt idx="0">
                    <c:v>19.069183234540532</c:v>
                  </c:pt>
                  <c:pt idx="1">
                    <c:v>19.055454385349972</c:v>
                  </c:pt>
                  <c:pt idx="2">
                    <c:v>8.0077662214850243</c:v>
                  </c:pt>
                  <c:pt idx="3">
                    <c:v>1.2417430895227681</c:v>
                  </c:pt>
                  <c:pt idx="4">
                    <c:v>2.623194228509059</c:v>
                  </c:pt>
                  <c:pt idx="5">
                    <c:v>0.85091983496261414</c:v>
                  </c:pt>
                </c:numCache>
              </c:numRef>
            </c:minus>
          </c:errBars>
          <c:val>
            <c:numRef>
              <c:f>'C:\Users\Chuck\Downloads\[Paper II Data.xls]Enzymes Summary'!$J$46:$J$52</c:f>
              <c:numCache>
                <c:formatCode>General</c:formatCode>
                <c:ptCount val="7"/>
                <c:pt idx="0">
                  <c:v>481.19850113854488</c:v>
                </c:pt>
                <c:pt idx="1">
                  <c:v>292.34023746853313</c:v>
                </c:pt>
                <c:pt idx="2">
                  <c:v>62.300412188923787</c:v>
                </c:pt>
                <c:pt idx="3">
                  <c:v>-0.14388610811694635</c:v>
                </c:pt>
                <c:pt idx="4">
                  <c:v>1.7133119277945914</c:v>
                </c:pt>
                <c:pt idx="5">
                  <c:v>10.843580106079548</c:v>
                </c:pt>
              </c:numCache>
            </c:numRef>
          </c:val>
        </c:ser>
        <c:ser>
          <c:idx val="5"/>
          <c:order val="1"/>
          <c:tx>
            <c:v>MA</c:v>
          </c:tx>
          <c:spPr>
            <a:solidFill>
              <a:srgbClr val="EEECE1">
                <a:lumMod val="5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Summary'!$K$67:$K$73</c:f>
                <c:numCache>
                  <c:formatCode>General</c:formatCode>
                  <c:ptCount val="7"/>
                  <c:pt idx="0">
                    <c:v>59.228444270721333</c:v>
                  </c:pt>
                  <c:pt idx="1">
                    <c:v>21.86596019742958</c:v>
                  </c:pt>
                  <c:pt idx="2">
                    <c:v>7.3554256229438417</c:v>
                  </c:pt>
                  <c:pt idx="3">
                    <c:v>1.5452669376174191</c:v>
                  </c:pt>
                  <c:pt idx="4">
                    <c:v>1.2811989995980475</c:v>
                  </c:pt>
                  <c:pt idx="5">
                    <c:v>3.7602949758441331</c:v>
                  </c:pt>
                </c:numCache>
              </c:numRef>
            </c:plus>
            <c:minus>
              <c:numRef>
                <c:f>'C:\Users\Chuck\Downloads\[Paper II Data.xls]Enzymes Summary'!$K$67:$K$73</c:f>
                <c:numCache>
                  <c:formatCode>General</c:formatCode>
                  <c:ptCount val="7"/>
                  <c:pt idx="0">
                    <c:v>59.228444270721333</c:v>
                  </c:pt>
                  <c:pt idx="1">
                    <c:v>21.86596019742958</c:v>
                  </c:pt>
                  <c:pt idx="2">
                    <c:v>7.3554256229438417</c:v>
                  </c:pt>
                  <c:pt idx="3">
                    <c:v>1.5452669376174191</c:v>
                  </c:pt>
                  <c:pt idx="4">
                    <c:v>1.2811989995980475</c:v>
                  </c:pt>
                  <c:pt idx="5">
                    <c:v>3.7602949758441331</c:v>
                  </c:pt>
                </c:numCache>
              </c:numRef>
            </c:minus>
          </c:errBars>
          <c:val>
            <c:numRef>
              <c:f>'C:\Users\Chuck\Downloads\[Paper II Data.xls]Enzymes Summary'!$J$67:$J$73</c:f>
              <c:numCache>
                <c:formatCode>General</c:formatCode>
                <c:ptCount val="7"/>
                <c:pt idx="0">
                  <c:v>343.4544201305215</c:v>
                </c:pt>
                <c:pt idx="1">
                  <c:v>267.86069928918954</c:v>
                </c:pt>
                <c:pt idx="2">
                  <c:v>70.267062469932256</c:v>
                </c:pt>
                <c:pt idx="3">
                  <c:v>8.8548460554628221</c:v>
                </c:pt>
                <c:pt idx="4">
                  <c:v>1.520022226967646</c:v>
                </c:pt>
                <c:pt idx="5">
                  <c:v>14.961346572739165</c:v>
                </c:pt>
              </c:numCache>
            </c:numRef>
          </c:val>
        </c:ser>
        <c:ser>
          <c:idx val="0"/>
          <c:order val="2"/>
          <c:tx>
            <c:v>Clover</c:v>
          </c:tx>
          <c:spPr>
            <a:solidFill>
              <a:srgbClr val="4F81BD">
                <a:lumMod val="75000"/>
              </a:srgbClr>
            </a:solidFill>
            <a:ln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Summary'!$K$53:$K$59</c:f>
                <c:numCache>
                  <c:formatCode>General</c:formatCode>
                  <c:ptCount val="7"/>
                  <c:pt idx="0">
                    <c:v>39.6993983577281</c:v>
                  </c:pt>
                  <c:pt idx="1">
                    <c:v>25.791627194308592</c:v>
                  </c:pt>
                  <c:pt idx="2">
                    <c:v>8.7443964968971866</c:v>
                  </c:pt>
                  <c:pt idx="3">
                    <c:v>0.57926712096346544</c:v>
                  </c:pt>
                  <c:pt idx="4">
                    <c:v>1.6369443771278167</c:v>
                  </c:pt>
                  <c:pt idx="5">
                    <c:v>4.7697885778293365</c:v>
                  </c:pt>
                </c:numCache>
              </c:numRef>
            </c:plus>
            <c:minus>
              <c:numRef>
                <c:f>'C:\Users\Chuck\Downloads\[Paper II Data.xls]Enzymes Summary'!$K$53:$K$59</c:f>
                <c:numCache>
                  <c:formatCode>General</c:formatCode>
                  <c:ptCount val="7"/>
                  <c:pt idx="0">
                    <c:v>39.6993983577281</c:v>
                  </c:pt>
                  <c:pt idx="1">
                    <c:v>25.791627194308592</c:v>
                  </c:pt>
                  <c:pt idx="2">
                    <c:v>8.7443964968971866</c:v>
                  </c:pt>
                  <c:pt idx="3">
                    <c:v>0.57926712096346544</c:v>
                  </c:pt>
                  <c:pt idx="4">
                    <c:v>1.6369443771278167</c:v>
                  </c:pt>
                  <c:pt idx="5">
                    <c:v>4.7697885778293365</c:v>
                  </c:pt>
                </c:numCache>
              </c:numRef>
            </c:minus>
            <c:spPr>
              <a:solidFill>
                <a:schemeClr val="accent1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Summary'!$J$53:$J$59</c:f>
              <c:numCache>
                <c:formatCode>General</c:formatCode>
                <c:ptCount val="7"/>
                <c:pt idx="0">
                  <c:v>394.41433872575612</c:v>
                </c:pt>
                <c:pt idx="1">
                  <c:v>259.82711932666803</c:v>
                </c:pt>
                <c:pt idx="2">
                  <c:v>45.451078144518355</c:v>
                </c:pt>
                <c:pt idx="3">
                  <c:v>1.9710236554704839</c:v>
                </c:pt>
                <c:pt idx="4">
                  <c:v>2.1009213791293262</c:v>
                </c:pt>
                <c:pt idx="5">
                  <c:v>15.424933464628404</c:v>
                </c:pt>
              </c:numCache>
            </c:numRef>
          </c:val>
        </c:ser>
        <c:ser>
          <c:idx val="1"/>
          <c:order val="3"/>
          <c:tx>
            <c:v>Clover MA</c:v>
          </c:tx>
          <c:spPr>
            <a:solidFill>
              <a:srgbClr val="4F81BD">
                <a:lumMod val="60000"/>
                <a:lumOff val="4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Summary'!$K$74:$K$80</c:f>
                <c:numCache>
                  <c:formatCode>General</c:formatCode>
                  <c:ptCount val="7"/>
                  <c:pt idx="0">
                    <c:v>35.817996993678747</c:v>
                  </c:pt>
                  <c:pt idx="1">
                    <c:v>8.9028141969425381</c:v>
                  </c:pt>
                  <c:pt idx="2">
                    <c:v>6.7620726684481234</c:v>
                  </c:pt>
                  <c:pt idx="3">
                    <c:v>0.8419297404173145</c:v>
                  </c:pt>
                  <c:pt idx="4">
                    <c:v>1.8518643982364349</c:v>
                  </c:pt>
                  <c:pt idx="5">
                    <c:v>8.3278945370872872</c:v>
                  </c:pt>
                </c:numCache>
              </c:numRef>
            </c:plus>
            <c:minus>
              <c:numRef>
                <c:f>'C:\Users\Chuck\Downloads\[Paper II Data.xls]Enzymes Summary'!$K$74:$K$80</c:f>
                <c:numCache>
                  <c:formatCode>General</c:formatCode>
                  <c:ptCount val="7"/>
                  <c:pt idx="0">
                    <c:v>35.817996993678747</c:v>
                  </c:pt>
                  <c:pt idx="1">
                    <c:v>8.9028141969425381</c:v>
                  </c:pt>
                  <c:pt idx="2">
                    <c:v>6.7620726684481234</c:v>
                  </c:pt>
                  <c:pt idx="3">
                    <c:v>0.8419297404173145</c:v>
                  </c:pt>
                  <c:pt idx="4">
                    <c:v>1.8518643982364349</c:v>
                  </c:pt>
                  <c:pt idx="5">
                    <c:v>8.3278945370872872</c:v>
                  </c:pt>
                </c:numCache>
              </c:numRef>
            </c:minus>
            <c:spPr>
              <a:solidFill>
                <a:schemeClr val="accent1">
                  <a:lumMod val="60000"/>
                  <a:lumOff val="40000"/>
                </a:schemeClr>
              </a:solidFill>
              <a:ln cap="flat"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Summary'!$J$74:$J$80</c:f>
              <c:numCache>
                <c:formatCode>General</c:formatCode>
                <c:ptCount val="7"/>
                <c:pt idx="0">
                  <c:v>292.99201530174088</c:v>
                </c:pt>
                <c:pt idx="1">
                  <c:v>207.78999513499656</c:v>
                </c:pt>
                <c:pt idx="2">
                  <c:v>46.203449763920986</c:v>
                </c:pt>
                <c:pt idx="3">
                  <c:v>3.8435552097571981</c:v>
                </c:pt>
                <c:pt idx="4">
                  <c:v>-0.13793435818891092</c:v>
                </c:pt>
                <c:pt idx="5">
                  <c:v>17.14345320770888</c:v>
                </c:pt>
              </c:numCache>
            </c:numRef>
          </c:val>
        </c:ser>
        <c:ser>
          <c:idx val="2"/>
          <c:order val="4"/>
          <c:tx>
            <c:v>Fescue</c:v>
          </c:tx>
          <c:spPr>
            <a:solidFill>
              <a:schemeClr val="accent2">
                <a:lumMod val="75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Summary'!$K$60:$K$66</c:f>
                <c:numCache>
                  <c:formatCode>General</c:formatCode>
                  <c:ptCount val="7"/>
                  <c:pt idx="0">
                    <c:v>47.885409312620865</c:v>
                  </c:pt>
                  <c:pt idx="1">
                    <c:v>11.170372258636473</c:v>
                  </c:pt>
                  <c:pt idx="2">
                    <c:v>6.2169182295085594</c:v>
                  </c:pt>
                  <c:pt idx="3">
                    <c:v>0.62781185267501904</c:v>
                  </c:pt>
                  <c:pt idx="4">
                    <c:v>0.35350124809733563</c:v>
                  </c:pt>
                  <c:pt idx="5">
                    <c:v>1.9590510550954863</c:v>
                  </c:pt>
                </c:numCache>
              </c:numRef>
            </c:plus>
            <c:minus>
              <c:numRef>
                <c:f>'C:\Users\Chuck\Downloads\[Paper II Data.xls]Enzymes Summary'!$K$60:$K$66</c:f>
                <c:numCache>
                  <c:formatCode>General</c:formatCode>
                  <c:ptCount val="7"/>
                  <c:pt idx="0">
                    <c:v>47.885409312620865</c:v>
                  </c:pt>
                  <c:pt idx="1">
                    <c:v>11.170372258636473</c:v>
                  </c:pt>
                  <c:pt idx="2">
                    <c:v>6.2169182295085594</c:v>
                  </c:pt>
                  <c:pt idx="3">
                    <c:v>0.62781185267501904</c:v>
                  </c:pt>
                  <c:pt idx="4">
                    <c:v>0.35350124809733563</c:v>
                  </c:pt>
                  <c:pt idx="5">
                    <c:v>1.9590510550954863</c:v>
                  </c:pt>
                </c:numCache>
              </c:numRef>
            </c:minus>
            <c:spPr>
              <a:solidFill>
                <a:schemeClr val="accent2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Summary'!$J$60:$J$66</c:f>
              <c:numCache>
                <c:formatCode>General</c:formatCode>
                <c:ptCount val="7"/>
                <c:pt idx="0">
                  <c:v>338.6456153156463</c:v>
                </c:pt>
                <c:pt idx="1">
                  <c:v>291.7291893410229</c:v>
                </c:pt>
                <c:pt idx="2">
                  <c:v>51.960644462862263</c:v>
                </c:pt>
                <c:pt idx="3">
                  <c:v>-0.29093653540950981</c:v>
                </c:pt>
                <c:pt idx="4">
                  <c:v>0.94537462785910598</c:v>
                </c:pt>
                <c:pt idx="5">
                  <c:v>11.91660831265397</c:v>
                </c:pt>
              </c:numCache>
            </c:numRef>
          </c:val>
        </c:ser>
        <c:ser>
          <c:idx val="3"/>
          <c:order val="5"/>
          <c:tx>
            <c:v>Fescue MA</c:v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Summary'!$K$81:$K$87</c:f>
                <c:numCache>
                  <c:formatCode>General</c:formatCode>
                  <c:ptCount val="7"/>
                  <c:pt idx="0">
                    <c:v>81.217007594257254</c:v>
                  </c:pt>
                  <c:pt idx="1">
                    <c:v>10.673092885939218</c:v>
                  </c:pt>
                  <c:pt idx="2">
                    <c:v>2.6083099708035387</c:v>
                  </c:pt>
                  <c:pt idx="3">
                    <c:v>0.61002353381503083</c:v>
                  </c:pt>
                  <c:pt idx="4">
                    <c:v>1.0649763541436064</c:v>
                  </c:pt>
                  <c:pt idx="5">
                    <c:v>1.3775055194742276</c:v>
                  </c:pt>
                </c:numCache>
              </c:numRef>
            </c:plus>
            <c:minus>
              <c:numRef>
                <c:f>'C:\Users\Chuck\Downloads\[Paper II Data.xls]Enzymes Summary'!$K$81:$K$87</c:f>
                <c:numCache>
                  <c:formatCode>General</c:formatCode>
                  <c:ptCount val="7"/>
                  <c:pt idx="0">
                    <c:v>81.217007594257254</c:v>
                  </c:pt>
                  <c:pt idx="1">
                    <c:v>10.673092885939218</c:v>
                  </c:pt>
                  <c:pt idx="2">
                    <c:v>2.6083099708035387</c:v>
                  </c:pt>
                  <c:pt idx="3">
                    <c:v>0.61002353381503083</c:v>
                  </c:pt>
                  <c:pt idx="4">
                    <c:v>1.0649763541436064</c:v>
                  </c:pt>
                  <c:pt idx="5">
                    <c:v>1.3775055194742276</c:v>
                  </c:pt>
                </c:numCache>
              </c:numRef>
            </c:minus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Summary'!$J$81:$J$87</c:f>
              <c:numCache>
                <c:formatCode>General</c:formatCode>
                <c:ptCount val="7"/>
                <c:pt idx="0">
                  <c:v>365.93856847220519</c:v>
                </c:pt>
                <c:pt idx="1">
                  <c:v>245.14441634406523</c:v>
                </c:pt>
                <c:pt idx="2">
                  <c:v>38.225429589667954</c:v>
                </c:pt>
                <c:pt idx="3">
                  <c:v>4.3853301502617752</c:v>
                </c:pt>
                <c:pt idx="4">
                  <c:v>0.61252557520914919</c:v>
                </c:pt>
                <c:pt idx="5">
                  <c:v>1.9119315769397931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155904"/>
        <c:axId val="75682880"/>
      </c:barChart>
      <c:catAx>
        <c:axId val="92155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75682880"/>
        <c:crosses val="autoZero"/>
        <c:auto val="1"/>
        <c:lblAlgn val="ctr"/>
        <c:lblOffset val="100"/>
        <c:noMultiLvlLbl val="0"/>
      </c:catAx>
      <c:valAx>
        <c:axId val="75682880"/>
        <c:scaling>
          <c:orientation val="minMax"/>
          <c:max val="50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92155904"/>
        <c:crosses val="autoZero"/>
        <c:crossBetween val="between"/>
        <c:majorUnit val="25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00" b="1" i="0" u="none" strike="noStrike" baseline="0">
          <a:solidFill>
            <a:srgbClr val="000000"/>
          </a:solidFill>
          <a:latin typeface="Arial" pitchFamily="34" charset="0"/>
          <a:ea typeface="Cambria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>
                <a:latin typeface="Arial" pitchFamily="34" charset="0"/>
                <a:cs typeface="Arial" pitchFamily="34" charset="0"/>
              </a:defRPr>
            </a:pPr>
            <a:r>
              <a:rPr lang="el-GR" sz="1000">
                <a:latin typeface="Arial" pitchFamily="34" charset="0"/>
                <a:cs typeface="Arial" pitchFamily="34" charset="0"/>
              </a:rPr>
              <a:t>β</a:t>
            </a:r>
            <a:r>
              <a:rPr lang="en-GB" sz="1000">
                <a:latin typeface="Arial" pitchFamily="34" charset="0"/>
                <a:cs typeface="Arial" pitchFamily="34" charset="0"/>
              </a:rPr>
              <a:t>-Glucosidase Soil 1</a:t>
            </a:r>
          </a:p>
        </c:rich>
      </c:tx>
      <c:layout>
        <c:manualLayout>
          <c:xMode val="edge"/>
          <c:yMode val="edge"/>
          <c:x val="0.68436304577949858"/>
          <c:y val="4.4742729306487695E-3"/>
        </c:manualLayout>
      </c:layout>
      <c:overlay val="1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732938562904217"/>
          <c:y val="0.10738255033557047"/>
          <c:w val="0.84472177783169433"/>
          <c:h val="0.77181208053691275"/>
        </c:manualLayout>
      </c:layout>
      <c:barChart>
        <c:barDir val="col"/>
        <c:grouping val="clustered"/>
        <c:varyColors val="0"/>
        <c:ser>
          <c:idx val="4"/>
          <c:order val="0"/>
          <c:tx>
            <c:v>Cont</c:v>
          </c:tx>
          <c:spPr>
            <a:solidFill>
              <a:srgbClr val="EEECE1">
                <a:lumMod val="2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Summary'!$N$4:$N$10</c:f>
                <c:numCache>
                  <c:formatCode>General</c:formatCode>
                  <c:ptCount val="7"/>
                  <c:pt idx="0">
                    <c:v>4.1761733810408641</c:v>
                  </c:pt>
                  <c:pt idx="1">
                    <c:v>10.618145925447356</c:v>
                  </c:pt>
                  <c:pt idx="2">
                    <c:v>7.7487601995125379</c:v>
                  </c:pt>
                  <c:pt idx="3">
                    <c:v>2.9912820345317614</c:v>
                  </c:pt>
                  <c:pt idx="4">
                    <c:v>1.0376381648153326</c:v>
                  </c:pt>
                  <c:pt idx="5">
                    <c:v>1.2655014568969942</c:v>
                  </c:pt>
                </c:numCache>
              </c:numRef>
            </c:plus>
            <c:minus>
              <c:numRef>
                <c:f>'C:\Users\Chuck\Downloads\[Paper II Data.xls]Enzymes Summary'!$N$4:$N$10</c:f>
                <c:numCache>
                  <c:formatCode>General</c:formatCode>
                  <c:ptCount val="7"/>
                  <c:pt idx="0">
                    <c:v>4.1761733810408641</c:v>
                  </c:pt>
                  <c:pt idx="1">
                    <c:v>10.618145925447356</c:v>
                  </c:pt>
                  <c:pt idx="2">
                    <c:v>7.7487601995125379</c:v>
                  </c:pt>
                  <c:pt idx="3">
                    <c:v>2.9912820345317614</c:v>
                  </c:pt>
                  <c:pt idx="4">
                    <c:v>1.0376381648153326</c:v>
                  </c:pt>
                  <c:pt idx="5">
                    <c:v>1.2655014568969942</c:v>
                  </c:pt>
                </c:numCache>
              </c:numRef>
            </c:minus>
          </c:errBars>
          <c:val>
            <c:numRef>
              <c:f>'C:\Users\Chuck\Downloads\[Paper II Data.xls]Enzymes Summary'!$M$4:$M$10</c:f>
              <c:numCache>
                <c:formatCode>General</c:formatCode>
                <c:ptCount val="7"/>
                <c:pt idx="0">
                  <c:v>29.435898192929756</c:v>
                </c:pt>
                <c:pt idx="1">
                  <c:v>54.253517628051114</c:v>
                </c:pt>
                <c:pt idx="2">
                  <c:v>16.455205154653498</c:v>
                </c:pt>
                <c:pt idx="3">
                  <c:v>2.765690718461256</c:v>
                </c:pt>
                <c:pt idx="4">
                  <c:v>-2.4228965297412</c:v>
                </c:pt>
                <c:pt idx="5">
                  <c:v>2.1385113116239554</c:v>
                </c:pt>
              </c:numCache>
            </c:numRef>
          </c:val>
        </c:ser>
        <c:ser>
          <c:idx val="5"/>
          <c:order val="1"/>
          <c:tx>
            <c:v>MA</c:v>
          </c:tx>
          <c:spPr>
            <a:solidFill>
              <a:srgbClr val="EEECE1">
                <a:lumMod val="5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Summary'!$N$25:$N$31</c:f>
                <c:numCache>
                  <c:formatCode>General</c:formatCode>
                  <c:ptCount val="7"/>
                  <c:pt idx="0">
                    <c:v>8.2521529370655582</c:v>
                  </c:pt>
                  <c:pt idx="1">
                    <c:v>6.6754194161093343</c:v>
                  </c:pt>
                  <c:pt idx="2">
                    <c:v>1.1378796723525491</c:v>
                  </c:pt>
                  <c:pt idx="3">
                    <c:v>0.77114589580343262</c:v>
                  </c:pt>
                  <c:pt idx="4">
                    <c:v>0.49726074840629436</c:v>
                  </c:pt>
                  <c:pt idx="5">
                    <c:v>0.45765746435301174</c:v>
                  </c:pt>
                </c:numCache>
              </c:numRef>
            </c:plus>
            <c:minus>
              <c:numRef>
                <c:f>'C:\Users\Chuck\Downloads\[Paper II Data.xls]Enzymes Summary'!$N$25:$N$31</c:f>
                <c:numCache>
                  <c:formatCode>General</c:formatCode>
                  <c:ptCount val="7"/>
                  <c:pt idx="0">
                    <c:v>8.2521529370655582</c:v>
                  </c:pt>
                  <c:pt idx="1">
                    <c:v>6.6754194161093343</c:v>
                  </c:pt>
                  <c:pt idx="2">
                    <c:v>1.1378796723525491</c:v>
                  </c:pt>
                  <c:pt idx="3">
                    <c:v>0.77114589580343262</c:v>
                  </c:pt>
                  <c:pt idx="4">
                    <c:v>0.49726074840629436</c:v>
                  </c:pt>
                  <c:pt idx="5">
                    <c:v>0.45765746435301174</c:v>
                  </c:pt>
                </c:numCache>
              </c:numRef>
            </c:minus>
          </c:errBars>
          <c:val>
            <c:numRef>
              <c:f>'C:\Users\Chuck\Downloads\[Paper II Data.xls]Enzymes Summary'!$M$25:$M$31</c:f>
              <c:numCache>
                <c:formatCode>General</c:formatCode>
                <c:ptCount val="7"/>
                <c:pt idx="0">
                  <c:v>16.092548876762127</c:v>
                </c:pt>
                <c:pt idx="1">
                  <c:v>52.460047690273797</c:v>
                </c:pt>
                <c:pt idx="2">
                  <c:v>18.900845566957919</c:v>
                </c:pt>
                <c:pt idx="3">
                  <c:v>0.15571507683131527</c:v>
                </c:pt>
                <c:pt idx="4">
                  <c:v>1.0847505034256024</c:v>
                </c:pt>
                <c:pt idx="5">
                  <c:v>0.52186430249074045</c:v>
                </c:pt>
              </c:numCache>
            </c:numRef>
          </c:val>
        </c:ser>
        <c:ser>
          <c:idx val="0"/>
          <c:order val="2"/>
          <c:tx>
            <c:v>Clover</c:v>
          </c:tx>
          <c:spPr>
            <a:solidFill>
              <a:srgbClr val="4F81BD">
                <a:lumMod val="75000"/>
              </a:srgbClr>
            </a:solidFill>
            <a:ln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Summary'!$N$11:$N$17</c:f>
                <c:numCache>
                  <c:formatCode>General</c:formatCode>
                  <c:ptCount val="7"/>
                  <c:pt idx="0">
                    <c:v>1.0719684901313216</c:v>
                  </c:pt>
                  <c:pt idx="1">
                    <c:v>3.7837849683442628</c:v>
                  </c:pt>
                  <c:pt idx="2">
                    <c:v>2.0117817519479986</c:v>
                  </c:pt>
                  <c:pt idx="3">
                    <c:v>0.36734418453096152</c:v>
                  </c:pt>
                  <c:pt idx="4">
                    <c:v>1.0076407942285397</c:v>
                  </c:pt>
                  <c:pt idx="5">
                    <c:v>0.5184692898291321</c:v>
                  </c:pt>
                </c:numCache>
              </c:numRef>
            </c:plus>
            <c:minus>
              <c:numRef>
                <c:f>'C:\Users\Chuck\Downloads\[Paper II Data.xls]Enzymes Summary'!$N$11:$N$17</c:f>
                <c:numCache>
                  <c:formatCode>General</c:formatCode>
                  <c:ptCount val="7"/>
                  <c:pt idx="0">
                    <c:v>1.0719684901313216</c:v>
                  </c:pt>
                  <c:pt idx="1">
                    <c:v>3.7837849683442628</c:v>
                  </c:pt>
                  <c:pt idx="2">
                    <c:v>2.0117817519479986</c:v>
                  </c:pt>
                  <c:pt idx="3">
                    <c:v>0.36734418453096152</c:v>
                  </c:pt>
                  <c:pt idx="4">
                    <c:v>1.0076407942285397</c:v>
                  </c:pt>
                  <c:pt idx="5">
                    <c:v>0.5184692898291321</c:v>
                  </c:pt>
                </c:numCache>
              </c:numRef>
            </c:minus>
            <c:spPr>
              <a:solidFill>
                <a:schemeClr val="accent1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Summary'!$M$11:$M$17</c:f>
              <c:numCache>
                <c:formatCode>General</c:formatCode>
                <c:ptCount val="7"/>
                <c:pt idx="0">
                  <c:v>14.204460868598792</c:v>
                </c:pt>
                <c:pt idx="1">
                  <c:v>41.416444978772283</c:v>
                </c:pt>
                <c:pt idx="2">
                  <c:v>9.2332369174401077</c:v>
                </c:pt>
                <c:pt idx="3">
                  <c:v>3.9115663445193167E-3</c:v>
                </c:pt>
                <c:pt idx="4">
                  <c:v>4.5644733188446383E-2</c:v>
                </c:pt>
                <c:pt idx="5">
                  <c:v>0.49993559296679785</c:v>
                </c:pt>
              </c:numCache>
            </c:numRef>
          </c:val>
        </c:ser>
        <c:ser>
          <c:idx val="1"/>
          <c:order val="3"/>
          <c:tx>
            <c:v>Clover MA</c:v>
          </c:tx>
          <c:spPr>
            <a:solidFill>
              <a:srgbClr val="4F81BD">
                <a:lumMod val="60000"/>
                <a:lumOff val="4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Summary'!$N$32:$N$38</c:f>
                <c:numCache>
                  <c:formatCode>General</c:formatCode>
                  <c:ptCount val="7"/>
                  <c:pt idx="0">
                    <c:v>10.802010948043712</c:v>
                  </c:pt>
                  <c:pt idx="1">
                    <c:v>9.4738842974045276</c:v>
                  </c:pt>
                  <c:pt idx="2">
                    <c:v>2.4939128959870445</c:v>
                  </c:pt>
                  <c:pt idx="3">
                    <c:v>1.0018961971362585</c:v>
                  </c:pt>
                  <c:pt idx="4">
                    <c:v>0.58419135846471359</c:v>
                  </c:pt>
                  <c:pt idx="5">
                    <c:v>0.3849099815173882</c:v>
                  </c:pt>
                </c:numCache>
              </c:numRef>
            </c:plus>
            <c:minus>
              <c:numRef>
                <c:f>'C:\Users\Chuck\Downloads\[Paper II Data.xls]Enzymes Summary'!$N$32:$N$38</c:f>
                <c:numCache>
                  <c:formatCode>General</c:formatCode>
                  <c:ptCount val="7"/>
                  <c:pt idx="0">
                    <c:v>10.802010948043712</c:v>
                  </c:pt>
                  <c:pt idx="1">
                    <c:v>9.4738842974045276</c:v>
                  </c:pt>
                  <c:pt idx="2">
                    <c:v>2.4939128959870445</c:v>
                  </c:pt>
                  <c:pt idx="3">
                    <c:v>1.0018961971362585</c:v>
                  </c:pt>
                  <c:pt idx="4">
                    <c:v>0.58419135846471359</c:v>
                  </c:pt>
                  <c:pt idx="5">
                    <c:v>0.3849099815173882</c:v>
                  </c:pt>
                </c:numCache>
              </c:numRef>
            </c:minus>
            <c:spPr>
              <a:solidFill>
                <a:schemeClr val="accent1">
                  <a:lumMod val="60000"/>
                  <a:lumOff val="40000"/>
                </a:schemeClr>
              </a:solidFill>
              <a:ln cap="flat"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Summary'!$M$32:$M$38</c:f>
              <c:numCache>
                <c:formatCode>General</c:formatCode>
                <c:ptCount val="7"/>
                <c:pt idx="0">
                  <c:v>160.81408562143892</c:v>
                </c:pt>
                <c:pt idx="1">
                  <c:v>126.14773855666454</c:v>
                </c:pt>
                <c:pt idx="2">
                  <c:v>23.848451136989922</c:v>
                </c:pt>
                <c:pt idx="3">
                  <c:v>2.2043787116672915</c:v>
                </c:pt>
                <c:pt idx="4">
                  <c:v>0.21640153579085955</c:v>
                </c:pt>
                <c:pt idx="5">
                  <c:v>0.81698742521012602</c:v>
                </c:pt>
              </c:numCache>
            </c:numRef>
          </c:val>
        </c:ser>
        <c:ser>
          <c:idx val="2"/>
          <c:order val="4"/>
          <c:tx>
            <c:v>Fescue</c:v>
          </c:tx>
          <c:spPr>
            <a:solidFill>
              <a:schemeClr val="accent2">
                <a:lumMod val="75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Summary'!$N$18:$N$24</c:f>
                <c:numCache>
                  <c:formatCode>General</c:formatCode>
                  <c:ptCount val="7"/>
                  <c:pt idx="0">
                    <c:v>1.6889620811666437</c:v>
                  </c:pt>
                  <c:pt idx="1">
                    <c:v>17.511223543222162</c:v>
                  </c:pt>
                  <c:pt idx="2">
                    <c:v>0.98390253114553572</c:v>
                  </c:pt>
                  <c:pt idx="3">
                    <c:v>2.1139889461852257</c:v>
                  </c:pt>
                  <c:pt idx="4">
                    <c:v>2.9418324123465083</c:v>
                  </c:pt>
                  <c:pt idx="5">
                    <c:v>0.60464396565135703</c:v>
                  </c:pt>
                </c:numCache>
              </c:numRef>
            </c:plus>
            <c:minus>
              <c:numRef>
                <c:f>'C:\Users\Chuck\Downloads\[Paper II Data.xls]Enzymes Summary'!$N$18:$N$24</c:f>
                <c:numCache>
                  <c:formatCode>General</c:formatCode>
                  <c:ptCount val="7"/>
                  <c:pt idx="0">
                    <c:v>1.6889620811666437</c:v>
                  </c:pt>
                  <c:pt idx="1">
                    <c:v>17.511223543222162</c:v>
                  </c:pt>
                  <c:pt idx="2">
                    <c:v>0.98390253114553572</c:v>
                  </c:pt>
                  <c:pt idx="3">
                    <c:v>2.1139889461852257</c:v>
                  </c:pt>
                  <c:pt idx="4">
                    <c:v>2.9418324123465083</c:v>
                  </c:pt>
                  <c:pt idx="5">
                    <c:v>0.60464396565135703</c:v>
                  </c:pt>
                </c:numCache>
              </c:numRef>
            </c:minus>
            <c:spPr>
              <a:solidFill>
                <a:schemeClr val="accent2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Summary'!$M$18:$M$24</c:f>
              <c:numCache>
                <c:formatCode>General</c:formatCode>
                <c:ptCount val="7"/>
                <c:pt idx="0">
                  <c:v>50.470852395490709</c:v>
                </c:pt>
                <c:pt idx="1">
                  <c:v>148.39186723056295</c:v>
                </c:pt>
                <c:pt idx="2">
                  <c:v>23.13016559618875</c:v>
                </c:pt>
                <c:pt idx="3">
                  <c:v>-0.33130853659680137</c:v>
                </c:pt>
                <c:pt idx="4">
                  <c:v>0.97411825954233799</c:v>
                </c:pt>
                <c:pt idx="5">
                  <c:v>-0.36375336612017756</c:v>
                </c:pt>
              </c:numCache>
            </c:numRef>
          </c:val>
        </c:ser>
        <c:ser>
          <c:idx val="3"/>
          <c:order val="5"/>
          <c:tx>
            <c:v>Fescue MA</c:v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Summary'!$N$39:$N$45</c:f>
                <c:numCache>
                  <c:formatCode>General</c:formatCode>
                  <c:ptCount val="7"/>
                  <c:pt idx="0">
                    <c:v>4.9040719487385598</c:v>
                  </c:pt>
                  <c:pt idx="1">
                    <c:v>19.161002989895387</c:v>
                  </c:pt>
                  <c:pt idx="2">
                    <c:v>5.0950779051195285</c:v>
                  </c:pt>
                  <c:pt idx="3">
                    <c:v>1.3998658123628491</c:v>
                  </c:pt>
                  <c:pt idx="4">
                    <c:v>0.60866980333333265</c:v>
                  </c:pt>
                  <c:pt idx="5">
                    <c:v>0.63338889194929948</c:v>
                  </c:pt>
                </c:numCache>
              </c:numRef>
            </c:plus>
            <c:minus>
              <c:numRef>
                <c:f>'C:\Users\Chuck\Downloads\[Paper II Data.xls]Enzymes Summary'!$N$39:$N$45</c:f>
                <c:numCache>
                  <c:formatCode>General</c:formatCode>
                  <c:ptCount val="7"/>
                  <c:pt idx="0">
                    <c:v>4.9040719487385598</c:v>
                  </c:pt>
                  <c:pt idx="1">
                    <c:v>19.161002989895387</c:v>
                  </c:pt>
                  <c:pt idx="2">
                    <c:v>5.0950779051195285</c:v>
                  </c:pt>
                  <c:pt idx="3">
                    <c:v>1.3998658123628491</c:v>
                  </c:pt>
                  <c:pt idx="4">
                    <c:v>0.60866980333333265</c:v>
                  </c:pt>
                  <c:pt idx="5">
                    <c:v>0.63338889194929948</c:v>
                  </c:pt>
                </c:numCache>
              </c:numRef>
            </c:minus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Summary'!$M$39:$M$45</c:f>
              <c:numCache>
                <c:formatCode>General</c:formatCode>
                <c:ptCount val="7"/>
                <c:pt idx="0">
                  <c:v>27.285627709332886</c:v>
                </c:pt>
                <c:pt idx="1">
                  <c:v>75.401468321571897</c:v>
                </c:pt>
                <c:pt idx="2">
                  <c:v>17.460898928544626</c:v>
                </c:pt>
                <c:pt idx="3">
                  <c:v>0.54404856086367048</c:v>
                </c:pt>
                <c:pt idx="4">
                  <c:v>1.4493219218772311</c:v>
                </c:pt>
                <c:pt idx="5">
                  <c:v>2.1754587304775099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540608"/>
        <c:axId val="121410624"/>
      </c:barChart>
      <c:catAx>
        <c:axId val="97540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21410624"/>
        <c:crosses val="autoZero"/>
        <c:auto val="1"/>
        <c:lblAlgn val="ctr"/>
        <c:lblOffset val="100"/>
        <c:noMultiLvlLbl val="0"/>
      </c:catAx>
      <c:valAx>
        <c:axId val="121410624"/>
        <c:scaling>
          <c:orientation val="minMax"/>
          <c:max val="20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97540608"/>
        <c:crosses val="autoZero"/>
        <c:crossBetween val="between"/>
        <c:majorUnit val="10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00" b="1" i="0" u="none" strike="noStrike" baseline="0">
          <a:solidFill>
            <a:srgbClr val="000000"/>
          </a:solidFill>
          <a:latin typeface="Arial" pitchFamily="34" charset="0"/>
          <a:ea typeface="Cambria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>
                <a:latin typeface="Arial" pitchFamily="34" charset="0"/>
                <a:cs typeface="Arial" pitchFamily="34" charset="0"/>
              </a:defRPr>
            </a:pPr>
            <a:r>
              <a:rPr lang="el-GR" sz="1000">
                <a:latin typeface="Arial" pitchFamily="34" charset="0"/>
                <a:cs typeface="Arial" pitchFamily="34" charset="0"/>
              </a:rPr>
              <a:t>β</a:t>
            </a:r>
            <a:r>
              <a:rPr lang="en-GB" sz="1000">
                <a:latin typeface="Arial" pitchFamily="34" charset="0"/>
                <a:cs typeface="Arial" pitchFamily="34" charset="0"/>
              </a:rPr>
              <a:t>-Glucosidase Soil 2</a:t>
            </a:r>
          </a:p>
        </c:rich>
      </c:tx>
      <c:layout>
        <c:manualLayout>
          <c:xMode val="edge"/>
          <c:yMode val="edge"/>
          <c:x val="0.68436304577949858"/>
          <c:y val="4.4742729306487695E-3"/>
        </c:manualLayout>
      </c:layout>
      <c:overlay val="1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732938562904217"/>
          <c:y val="0.10738255033557047"/>
          <c:w val="0.84472177783169433"/>
          <c:h val="0.77181208053691275"/>
        </c:manualLayout>
      </c:layout>
      <c:barChart>
        <c:barDir val="col"/>
        <c:grouping val="clustered"/>
        <c:varyColors val="0"/>
        <c:ser>
          <c:idx val="4"/>
          <c:order val="0"/>
          <c:tx>
            <c:v>Cont</c:v>
          </c:tx>
          <c:spPr>
            <a:solidFill>
              <a:srgbClr val="EEECE1">
                <a:lumMod val="2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Summary'!$N$46:$N$52</c:f>
                <c:numCache>
                  <c:formatCode>General</c:formatCode>
                  <c:ptCount val="7"/>
                  <c:pt idx="0">
                    <c:v>7.778482825196261</c:v>
                  </c:pt>
                  <c:pt idx="1">
                    <c:v>1.0976786670681493</c:v>
                  </c:pt>
                  <c:pt idx="2">
                    <c:v>0.67787851602865734</c:v>
                  </c:pt>
                  <c:pt idx="3">
                    <c:v>0.21079339605039105</c:v>
                  </c:pt>
                  <c:pt idx="4">
                    <c:v>0.48104749687250065</c:v>
                  </c:pt>
                  <c:pt idx="5">
                    <c:v>0.54729954182955132</c:v>
                  </c:pt>
                </c:numCache>
              </c:numRef>
            </c:plus>
            <c:minus>
              <c:numRef>
                <c:f>'C:\Users\Chuck\Downloads\[Paper II Data.xls]Enzymes Summary'!$N$46:$N$52</c:f>
                <c:numCache>
                  <c:formatCode>General</c:formatCode>
                  <c:ptCount val="7"/>
                  <c:pt idx="0">
                    <c:v>7.778482825196261</c:v>
                  </c:pt>
                  <c:pt idx="1">
                    <c:v>1.0976786670681493</c:v>
                  </c:pt>
                  <c:pt idx="2">
                    <c:v>0.67787851602865734</c:v>
                  </c:pt>
                  <c:pt idx="3">
                    <c:v>0.21079339605039105</c:v>
                  </c:pt>
                  <c:pt idx="4">
                    <c:v>0.48104749687250065</c:v>
                  </c:pt>
                  <c:pt idx="5">
                    <c:v>0.54729954182955132</c:v>
                  </c:pt>
                </c:numCache>
              </c:numRef>
            </c:minus>
          </c:errBars>
          <c:val>
            <c:numRef>
              <c:f>'C:\Users\Chuck\Downloads\[Paper II Data.xls]Enzymes Summary'!$M$46:$M$52</c:f>
              <c:numCache>
                <c:formatCode>General</c:formatCode>
                <c:ptCount val="7"/>
                <c:pt idx="0">
                  <c:v>27.310604882787047</c:v>
                </c:pt>
                <c:pt idx="1">
                  <c:v>9.8467995569640898</c:v>
                </c:pt>
                <c:pt idx="2">
                  <c:v>6.0260786274956448</c:v>
                </c:pt>
                <c:pt idx="3">
                  <c:v>-0.6776669433232223</c:v>
                </c:pt>
                <c:pt idx="4">
                  <c:v>-1.3382003251058157</c:v>
                </c:pt>
                <c:pt idx="5">
                  <c:v>0.64333281331911496</c:v>
                </c:pt>
              </c:numCache>
            </c:numRef>
          </c:val>
        </c:ser>
        <c:ser>
          <c:idx val="5"/>
          <c:order val="1"/>
          <c:tx>
            <c:v>MA</c:v>
          </c:tx>
          <c:spPr>
            <a:solidFill>
              <a:srgbClr val="EEECE1">
                <a:lumMod val="5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Summary'!$N$67:$N$73</c:f>
                <c:numCache>
                  <c:formatCode>General</c:formatCode>
                  <c:ptCount val="7"/>
                  <c:pt idx="0">
                    <c:v>5.0079290693434455</c:v>
                  </c:pt>
                  <c:pt idx="1">
                    <c:v>2.6409398969205102</c:v>
                  </c:pt>
                  <c:pt idx="2">
                    <c:v>1.9588548094780751</c:v>
                  </c:pt>
                  <c:pt idx="3">
                    <c:v>0.41968135969346199</c:v>
                  </c:pt>
                  <c:pt idx="4">
                    <c:v>0.48905611785393965</c:v>
                  </c:pt>
                  <c:pt idx="5">
                    <c:v>0.54305515679637095</c:v>
                  </c:pt>
                </c:numCache>
              </c:numRef>
            </c:plus>
            <c:minus>
              <c:numRef>
                <c:f>'C:\Users\Chuck\Downloads\[Paper II Data.xls]Enzymes Summary'!$N$67:$N$73</c:f>
                <c:numCache>
                  <c:formatCode>General</c:formatCode>
                  <c:ptCount val="7"/>
                  <c:pt idx="0">
                    <c:v>5.0079290693434455</c:v>
                  </c:pt>
                  <c:pt idx="1">
                    <c:v>2.6409398969205102</c:v>
                  </c:pt>
                  <c:pt idx="2">
                    <c:v>1.9588548094780751</c:v>
                  </c:pt>
                  <c:pt idx="3">
                    <c:v>0.41968135969346199</c:v>
                  </c:pt>
                  <c:pt idx="4">
                    <c:v>0.48905611785393965</c:v>
                  </c:pt>
                  <c:pt idx="5">
                    <c:v>0.54305515679637095</c:v>
                  </c:pt>
                </c:numCache>
              </c:numRef>
            </c:minus>
          </c:errBars>
          <c:val>
            <c:numRef>
              <c:f>'C:\Users\Chuck\Downloads\[Paper II Data.xls]Enzymes Summary'!$M$67:$M$73</c:f>
              <c:numCache>
                <c:formatCode>General</c:formatCode>
                <c:ptCount val="7"/>
                <c:pt idx="0">
                  <c:v>50.03884678949737</c:v>
                </c:pt>
                <c:pt idx="1">
                  <c:v>14.805778618272448</c:v>
                </c:pt>
                <c:pt idx="2">
                  <c:v>-2.3072850599849879</c:v>
                </c:pt>
                <c:pt idx="3">
                  <c:v>0.26226553190932606</c:v>
                </c:pt>
                <c:pt idx="4">
                  <c:v>1.3329736519259883</c:v>
                </c:pt>
                <c:pt idx="5">
                  <c:v>-0.10109472801323932</c:v>
                </c:pt>
              </c:numCache>
            </c:numRef>
          </c:val>
        </c:ser>
        <c:ser>
          <c:idx val="0"/>
          <c:order val="2"/>
          <c:tx>
            <c:v>Clover</c:v>
          </c:tx>
          <c:spPr>
            <a:solidFill>
              <a:srgbClr val="4F81BD">
                <a:lumMod val="75000"/>
              </a:srgbClr>
            </a:solidFill>
            <a:ln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Summary'!$N$53:$N$59</c:f>
                <c:numCache>
                  <c:formatCode>General</c:formatCode>
                  <c:ptCount val="7"/>
                  <c:pt idx="0">
                    <c:v>7.0083422655407821</c:v>
                  </c:pt>
                  <c:pt idx="1">
                    <c:v>1.5355429071716398</c:v>
                  </c:pt>
                  <c:pt idx="2">
                    <c:v>2.0007090470206301</c:v>
                  </c:pt>
                  <c:pt idx="3">
                    <c:v>1.550056018895541</c:v>
                  </c:pt>
                  <c:pt idx="4">
                    <c:v>0.86716338475013766</c:v>
                  </c:pt>
                  <c:pt idx="5">
                    <c:v>0.54066151618176028</c:v>
                  </c:pt>
                </c:numCache>
              </c:numRef>
            </c:plus>
            <c:minus>
              <c:numRef>
                <c:f>'C:\Users\Chuck\Downloads\[Paper II Data.xls]Enzymes Summary'!$N$53:$N$59</c:f>
                <c:numCache>
                  <c:formatCode>General</c:formatCode>
                  <c:ptCount val="7"/>
                  <c:pt idx="0">
                    <c:v>7.0083422655407821</c:v>
                  </c:pt>
                  <c:pt idx="1">
                    <c:v>1.5355429071716398</c:v>
                  </c:pt>
                  <c:pt idx="2">
                    <c:v>2.0007090470206301</c:v>
                  </c:pt>
                  <c:pt idx="3">
                    <c:v>1.550056018895541</c:v>
                  </c:pt>
                  <c:pt idx="4">
                    <c:v>0.86716338475013766</c:v>
                  </c:pt>
                  <c:pt idx="5">
                    <c:v>0.54066151618176028</c:v>
                  </c:pt>
                </c:numCache>
              </c:numRef>
            </c:minus>
            <c:spPr>
              <a:solidFill>
                <a:schemeClr val="accent1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Summary'!$M$53:$M$59</c:f>
              <c:numCache>
                <c:formatCode>General</c:formatCode>
                <c:ptCount val="7"/>
                <c:pt idx="0">
                  <c:v>29.789425966569205</c:v>
                </c:pt>
                <c:pt idx="1">
                  <c:v>11.254094709451234</c:v>
                </c:pt>
                <c:pt idx="2">
                  <c:v>9.1146224024506495</c:v>
                </c:pt>
                <c:pt idx="3">
                  <c:v>1.4650548286550631</c:v>
                </c:pt>
                <c:pt idx="4">
                  <c:v>-0.3769596725411849</c:v>
                </c:pt>
                <c:pt idx="5">
                  <c:v>1.2395004857221963</c:v>
                </c:pt>
              </c:numCache>
            </c:numRef>
          </c:val>
        </c:ser>
        <c:ser>
          <c:idx val="1"/>
          <c:order val="3"/>
          <c:tx>
            <c:v>Clover MA</c:v>
          </c:tx>
          <c:spPr>
            <a:solidFill>
              <a:srgbClr val="4F81BD">
                <a:lumMod val="60000"/>
                <a:lumOff val="4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Summary'!$N$74:$N$80</c:f>
                <c:numCache>
                  <c:formatCode>General</c:formatCode>
                  <c:ptCount val="7"/>
                  <c:pt idx="0">
                    <c:v>4.3036550563371678</c:v>
                  </c:pt>
                  <c:pt idx="1">
                    <c:v>2.1857312898578547</c:v>
                  </c:pt>
                  <c:pt idx="2">
                    <c:v>1.1867769207595684</c:v>
                  </c:pt>
                  <c:pt idx="3">
                    <c:v>0.69881191647466345</c:v>
                  </c:pt>
                  <c:pt idx="4">
                    <c:v>1.0960272797353807</c:v>
                  </c:pt>
                  <c:pt idx="5">
                    <c:v>1.1335902806831806</c:v>
                  </c:pt>
                </c:numCache>
              </c:numRef>
            </c:plus>
            <c:minus>
              <c:numRef>
                <c:f>'C:\Users\Chuck\Downloads\[Paper II Data.xls]Enzymes Summary'!$N$74:$N$80</c:f>
                <c:numCache>
                  <c:formatCode>General</c:formatCode>
                  <c:ptCount val="7"/>
                  <c:pt idx="0">
                    <c:v>4.3036550563371678</c:v>
                  </c:pt>
                  <c:pt idx="1">
                    <c:v>2.1857312898578547</c:v>
                  </c:pt>
                  <c:pt idx="2">
                    <c:v>1.1867769207595684</c:v>
                  </c:pt>
                  <c:pt idx="3">
                    <c:v>0.69881191647466345</c:v>
                  </c:pt>
                  <c:pt idx="4">
                    <c:v>1.0960272797353807</c:v>
                  </c:pt>
                  <c:pt idx="5">
                    <c:v>1.1335902806831806</c:v>
                  </c:pt>
                </c:numCache>
              </c:numRef>
            </c:minus>
            <c:spPr>
              <a:solidFill>
                <a:schemeClr val="accent1">
                  <a:lumMod val="60000"/>
                  <a:lumOff val="40000"/>
                </a:schemeClr>
              </a:solidFill>
              <a:ln cap="flat"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Summary'!$M$74:$M$80</c:f>
              <c:numCache>
                <c:formatCode>General</c:formatCode>
                <c:ptCount val="7"/>
                <c:pt idx="0">
                  <c:v>50.708977922820416</c:v>
                </c:pt>
                <c:pt idx="1">
                  <c:v>22.161085997626245</c:v>
                </c:pt>
                <c:pt idx="2">
                  <c:v>8.3721202382035536</c:v>
                </c:pt>
                <c:pt idx="3">
                  <c:v>0.33142816372163297</c:v>
                </c:pt>
                <c:pt idx="4">
                  <c:v>-1.0886277632855046</c:v>
                </c:pt>
                <c:pt idx="5">
                  <c:v>1.8277030656472766</c:v>
                </c:pt>
              </c:numCache>
            </c:numRef>
          </c:val>
        </c:ser>
        <c:ser>
          <c:idx val="2"/>
          <c:order val="4"/>
          <c:tx>
            <c:v>Fescue</c:v>
          </c:tx>
          <c:spPr>
            <a:solidFill>
              <a:schemeClr val="accent2">
                <a:lumMod val="75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Summary'!$N$60:$N$66</c:f>
                <c:numCache>
                  <c:formatCode>General</c:formatCode>
                  <c:ptCount val="7"/>
                  <c:pt idx="0">
                    <c:v>6.9201376232166059</c:v>
                  </c:pt>
                  <c:pt idx="1">
                    <c:v>2.8477230553243298</c:v>
                  </c:pt>
                  <c:pt idx="2">
                    <c:v>1.954803229000462</c:v>
                  </c:pt>
                  <c:pt idx="3">
                    <c:v>0.45184997424033968</c:v>
                  </c:pt>
                  <c:pt idx="4">
                    <c:v>1.561892901660914</c:v>
                  </c:pt>
                  <c:pt idx="5">
                    <c:v>0.23803150268639264</c:v>
                  </c:pt>
                </c:numCache>
              </c:numRef>
            </c:plus>
            <c:minus>
              <c:numRef>
                <c:f>'C:\Users\Chuck\Downloads\[Paper II Data.xls]Enzymes Summary'!$N$60:$N$66</c:f>
                <c:numCache>
                  <c:formatCode>General</c:formatCode>
                  <c:ptCount val="7"/>
                  <c:pt idx="0">
                    <c:v>6.9201376232166059</c:v>
                  </c:pt>
                  <c:pt idx="1">
                    <c:v>2.8477230553243298</c:v>
                  </c:pt>
                  <c:pt idx="2">
                    <c:v>1.954803229000462</c:v>
                  </c:pt>
                  <c:pt idx="3">
                    <c:v>0.45184997424033968</c:v>
                  </c:pt>
                  <c:pt idx="4">
                    <c:v>1.561892901660914</c:v>
                  </c:pt>
                  <c:pt idx="5">
                    <c:v>0.23803150268639264</c:v>
                  </c:pt>
                </c:numCache>
              </c:numRef>
            </c:minus>
            <c:spPr>
              <a:solidFill>
                <a:schemeClr val="accent2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Summary'!$M$60:$M$66</c:f>
              <c:numCache>
                <c:formatCode>General</c:formatCode>
                <c:ptCount val="7"/>
                <c:pt idx="0">
                  <c:v>45.060323708412994</c:v>
                </c:pt>
                <c:pt idx="1">
                  <c:v>17.727679949962468</c:v>
                </c:pt>
                <c:pt idx="2">
                  <c:v>10.027370714993182</c:v>
                </c:pt>
                <c:pt idx="3">
                  <c:v>1.6002119084878823</c:v>
                </c:pt>
                <c:pt idx="4">
                  <c:v>0.24685909005723636</c:v>
                </c:pt>
                <c:pt idx="5">
                  <c:v>0.28018888321424279</c:v>
                </c:pt>
              </c:numCache>
            </c:numRef>
          </c:val>
        </c:ser>
        <c:ser>
          <c:idx val="3"/>
          <c:order val="5"/>
          <c:tx>
            <c:v>Fescue MA</c:v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Summary'!$N$81:$N$87</c:f>
                <c:numCache>
                  <c:formatCode>General</c:formatCode>
                  <c:ptCount val="7"/>
                  <c:pt idx="0">
                    <c:v>9.1355643511649145</c:v>
                  </c:pt>
                  <c:pt idx="1">
                    <c:v>1.5735096339791719</c:v>
                  </c:pt>
                  <c:pt idx="2">
                    <c:v>1.7709997993748356</c:v>
                  </c:pt>
                  <c:pt idx="3">
                    <c:v>0.24125396372539912</c:v>
                  </c:pt>
                  <c:pt idx="4">
                    <c:v>0.20054709151191658</c:v>
                  </c:pt>
                  <c:pt idx="5">
                    <c:v>0.2583966560214464</c:v>
                  </c:pt>
                </c:numCache>
              </c:numRef>
            </c:plus>
            <c:minus>
              <c:numRef>
                <c:f>'C:\Users\Chuck\Downloads\[Paper II Data.xls]Enzymes Summary'!$N$81:$N$87</c:f>
                <c:numCache>
                  <c:formatCode>General</c:formatCode>
                  <c:ptCount val="7"/>
                  <c:pt idx="0">
                    <c:v>9.1355643511649145</c:v>
                  </c:pt>
                  <c:pt idx="1">
                    <c:v>1.5735096339791719</c:v>
                  </c:pt>
                  <c:pt idx="2">
                    <c:v>1.7709997993748356</c:v>
                  </c:pt>
                  <c:pt idx="3">
                    <c:v>0.24125396372539912</c:v>
                  </c:pt>
                  <c:pt idx="4">
                    <c:v>0.20054709151191658</c:v>
                  </c:pt>
                  <c:pt idx="5">
                    <c:v>0.2583966560214464</c:v>
                  </c:pt>
                </c:numCache>
              </c:numRef>
            </c:minus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Summary'!$M$81:$M$87</c:f>
              <c:numCache>
                <c:formatCode>General</c:formatCode>
                <c:ptCount val="7"/>
                <c:pt idx="0">
                  <c:v>42.788925144483287</c:v>
                </c:pt>
                <c:pt idx="1">
                  <c:v>17.989060272274369</c:v>
                </c:pt>
                <c:pt idx="2">
                  <c:v>6.3533757817242744</c:v>
                </c:pt>
                <c:pt idx="3">
                  <c:v>0.31752104311329327</c:v>
                </c:pt>
                <c:pt idx="4">
                  <c:v>-0.88959928372181285</c:v>
                </c:pt>
                <c:pt idx="5">
                  <c:v>0.10127917985655434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3697664"/>
        <c:axId val="139022848"/>
      </c:barChart>
      <c:catAx>
        <c:axId val="123697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39022848"/>
        <c:crosses val="autoZero"/>
        <c:auto val="1"/>
        <c:lblAlgn val="ctr"/>
        <c:lblOffset val="100"/>
        <c:noMultiLvlLbl val="0"/>
      </c:catAx>
      <c:valAx>
        <c:axId val="139022848"/>
        <c:scaling>
          <c:orientation val="minMax"/>
          <c:max val="20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23697664"/>
        <c:crosses val="autoZero"/>
        <c:crossBetween val="between"/>
        <c:majorUnit val="10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00" b="1" i="0" u="none" strike="noStrike" baseline="0">
          <a:solidFill>
            <a:srgbClr val="000000"/>
          </a:solidFill>
          <a:latin typeface="Arial" pitchFamily="34" charset="0"/>
          <a:ea typeface="Cambria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/>
            </a:pPr>
            <a:r>
              <a:rPr lang="en-GB" sz="1000"/>
              <a:t>Ammonium Oxidase Soil 1</a:t>
            </a:r>
          </a:p>
        </c:rich>
      </c:tx>
      <c:layout>
        <c:manualLayout>
          <c:xMode val="edge"/>
          <c:yMode val="edge"/>
          <c:x val="0.603331738228854"/>
          <c:y val="4.4742729306487695E-3"/>
        </c:manualLayout>
      </c:layout>
      <c:overlay val="1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732938562904217"/>
          <c:y val="0.10738255033557047"/>
          <c:w val="0.84472177783169433"/>
          <c:h val="0.77181208053691275"/>
        </c:manualLayout>
      </c:layout>
      <c:barChart>
        <c:barDir val="col"/>
        <c:grouping val="clustered"/>
        <c:varyColors val="0"/>
        <c:ser>
          <c:idx val="4"/>
          <c:order val="0"/>
          <c:tx>
            <c:v>Cont</c:v>
          </c:tx>
          <c:spPr>
            <a:solidFill>
              <a:srgbClr val="EEECE1">
                <a:lumMod val="2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Summary'!$T$4:$T$10</c:f>
                <c:numCache>
                  <c:formatCode>General</c:formatCode>
                  <c:ptCount val="7"/>
                  <c:pt idx="0">
                    <c:v>17.284588003215312</c:v>
                  </c:pt>
                  <c:pt idx="1">
                    <c:v>50.737482431382766</c:v>
                  </c:pt>
                  <c:pt idx="2">
                    <c:v>24.950357028434286</c:v>
                  </c:pt>
                  <c:pt idx="3">
                    <c:v>10.163800628463063</c:v>
                  </c:pt>
                  <c:pt idx="4">
                    <c:v>10.986812246959749</c:v>
                  </c:pt>
                  <c:pt idx="5">
                    <c:v>7.5826718980948185</c:v>
                  </c:pt>
                </c:numCache>
              </c:numRef>
            </c:plus>
            <c:minus>
              <c:numRef>
                <c:f>'C:\Users\Chuck\Downloads\[Paper II Data.xls]Enzymes Summary'!$T$4:$T$10</c:f>
                <c:numCache>
                  <c:formatCode>General</c:formatCode>
                  <c:ptCount val="7"/>
                  <c:pt idx="0">
                    <c:v>17.284588003215312</c:v>
                  </c:pt>
                  <c:pt idx="1">
                    <c:v>50.737482431382766</c:v>
                  </c:pt>
                  <c:pt idx="2">
                    <c:v>24.950357028434286</c:v>
                  </c:pt>
                  <c:pt idx="3">
                    <c:v>10.163800628463063</c:v>
                  </c:pt>
                  <c:pt idx="4">
                    <c:v>10.986812246959749</c:v>
                  </c:pt>
                  <c:pt idx="5">
                    <c:v>7.5826718980948185</c:v>
                  </c:pt>
                </c:numCache>
              </c:numRef>
            </c:minus>
          </c:errBars>
          <c:val>
            <c:numRef>
              <c:f>'C:\Users\Chuck\Downloads\[Paper II Data.xls]Enzymes Summary'!$S$4:$S$10</c:f>
              <c:numCache>
                <c:formatCode>General</c:formatCode>
                <c:ptCount val="7"/>
                <c:pt idx="0">
                  <c:v>13.247724246750774</c:v>
                </c:pt>
                <c:pt idx="1">
                  <c:v>14.404430681710648</c:v>
                </c:pt>
                <c:pt idx="2">
                  <c:v>31.483786408832668</c:v>
                </c:pt>
                <c:pt idx="3">
                  <c:v>-5.6157799304773466</c:v>
                </c:pt>
                <c:pt idx="4">
                  <c:v>-12.172176976724938</c:v>
                </c:pt>
                <c:pt idx="5">
                  <c:v>1.0847211326990716</c:v>
                </c:pt>
              </c:numCache>
            </c:numRef>
          </c:val>
        </c:ser>
        <c:ser>
          <c:idx val="5"/>
          <c:order val="1"/>
          <c:tx>
            <c:v>MA</c:v>
          </c:tx>
          <c:spPr>
            <a:solidFill>
              <a:srgbClr val="EEECE1">
                <a:lumMod val="5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Summary'!$T$4:$T$10</c:f>
                <c:numCache>
                  <c:formatCode>General</c:formatCode>
                  <c:ptCount val="7"/>
                  <c:pt idx="0">
                    <c:v>17.284588003215312</c:v>
                  </c:pt>
                  <c:pt idx="1">
                    <c:v>50.737482431382766</c:v>
                  </c:pt>
                  <c:pt idx="2">
                    <c:v>24.950357028434286</c:v>
                  </c:pt>
                  <c:pt idx="3">
                    <c:v>10.163800628463063</c:v>
                  </c:pt>
                  <c:pt idx="4">
                    <c:v>10.986812246959749</c:v>
                  </c:pt>
                  <c:pt idx="5">
                    <c:v>7.5826718980948185</c:v>
                  </c:pt>
                </c:numCache>
              </c:numRef>
            </c:plus>
            <c:minus>
              <c:numRef>
                <c:f>'C:\Users\Chuck\Downloads\[Paper II Data.xls]Enzymes Summary'!$T$4:$T$10</c:f>
                <c:numCache>
                  <c:formatCode>General</c:formatCode>
                  <c:ptCount val="7"/>
                  <c:pt idx="0">
                    <c:v>17.284588003215312</c:v>
                  </c:pt>
                  <c:pt idx="1">
                    <c:v>50.737482431382766</c:v>
                  </c:pt>
                  <c:pt idx="2">
                    <c:v>24.950357028434286</c:v>
                  </c:pt>
                  <c:pt idx="3">
                    <c:v>10.163800628463063</c:v>
                  </c:pt>
                  <c:pt idx="4">
                    <c:v>10.986812246959749</c:v>
                  </c:pt>
                  <c:pt idx="5">
                    <c:v>7.5826718980948185</c:v>
                  </c:pt>
                </c:numCache>
              </c:numRef>
            </c:minus>
          </c:errBars>
          <c:val>
            <c:numRef>
              <c:f>'C:\Users\Chuck\Downloads\[Paper II Data.xls]Enzymes Summary'!$S$25:$S$31</c:f>
              <c:numCache>
                <c:formatCode>General</c:formatCode>
                <c:ptCount val="7"/>
                <c:pt idx="0">
                  <c:v>26.401971427555846</c:v>
                </c:pt>
                <c:pt idx="1">
                  <c:v>24.736436353433714</c:v>
                </c:pt>
                <c:pt idx="2">
                  <c:v>16.067753418827635</c:v>
                </c:pt>
                <c:pt idx="3">
                  <c:v>38.50631084302784</c:v>
                </c:pt>
                <c:pt idx="4">
                  <c:v>9.0146759724579741</c:v>
                </c:pt>
                <c:pt idx="5">
                  <c:v>1.5614661647922348</c:v>
                </c:pt>
              </c:numCache>
            </c:numRef>
          </c:val>
        </c:ser>
        <c:ser>
          <c:idx val="0"/>
          <c:order val="2"/>
          <c:tx>
            <c:v>Clover</c:v>
          </c:tx>
          <c:spPr>
            <a:solidFill>
              <a:srgbClr val="4F81BD">
                <a:lumMod val="75000"/>
              </a:srgbClr>
            </a:solidFill>
            <a:ln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Summary'!$T$53:$T$59</c:f>
                <c:numCache>
                  <c:formatCode>General</c:formatCode>
                  <c:ptCount val="7"/>
                  <c:pt idx="0">
                    <c:v>34.158381170010593</c:v>
                  </c:pt>
                  <c:pt idx="1">
                    <c:v>24.21734481314401</c:v>
                  </c:pt>
                  <c:pt idx="2">
                    <c:v>19.842443430465227</c:v>
                  </c:pt>
                  <c:pt idx="3">
                    <c:v>7.9359166940490127</c:v>
                  </c:pt>
                  <c:pt idx="4">
                    <c:v>8.6755646923289991</c:v>
                  </c:pt>
                  <c:pt idx="5">
                    <c:v>19.963115007943003</c:v>
                  </c:pt>
                </c:numCache>
              </c:numRef>
            </c:plus>
            <c:minus>
              <c:numRef>
                <c:f>'C:\Users\Chuck\Downloads\[Paper II Data.xls]Enzymes Summary'!$T$53:$T$59</c:f>
                <c:numCache>
                  <c:formatCode>General</c:formatCode>
                  <c:ptCount val="7"/>
                  <c:pt idx="0">
                    <c:v>34.158381170010593</c:v>
                  </c:pt>
                  <c:pt idx="1">
                    <c:v>24.21734481314401</c:v>
                  </c:pt>
                  <c:pt idx="2">
                    <c:v>19.842443430465227</c:v>
                  </c:pt>
                  <c:pt idx="3">
                    <c:v>7.9359166940490127</c:v>
                  </c:pt>
                  <c:pt idx="4">
                    <c:v>8.6755646923289991</c:v>
                  </c:pt>
                  <c:pt idx="5">
                    <c:v>19.963115007943003</c:v>
                  </c:pt>
                </c:numCache>
              </c:numRef>
            </c:minus>
            <c:spPr>
              <a:solidFill>
                <a:schemeClr val="accent1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Summary'!$S$11:$S$17</c:f>
              <c:numCache>
                <c:formatCode>General</c:formatCode>
                <c:ptCount val="7"/>
                <c:pt idx="0">
                  <c:v>2.500183215723732</c:v>
                </c:pt>
                <c:pt idx="1">
                  <c:v>-24.454355583064888</c:v>
                </c:pt>
                <c:pt idx="2">
                  <c:v>-9.4535670792929078</c:v>
                </c:pt>
                <c:pt idx="3">
                  <c:v>-2.9048108236793038</c:v>
                </c:pt>
                <c:pt idx="4">
                  <c:v>14.184938313189884</c:v>
                </c:pt>
                <c:pt idx="5">
                  <c:v>-22.919870807261702</c:v>
                </c:pt>
              </c:numCache>
            </c:numRef>
          </c:val>
        </c:ser>
        <c:ser>
          <c:idx val="1"/>
          <c:order val="3"/>
          <c:tx>
            <c:v>Clover MA</c:v>
          </c:tx>
          <c:spPr>
            <a:solidFill>
              <a:srgbClr val="4F81BD">
                <a:lumMod val="60000"/>
                <a:lumOff val="4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Summary'!$T$74:$T$80</c:f>
                <c:numCache>
                  <c:formatCode>General</c:formatCode>
                  <c:ptCount val="7"/>
                  <c:pt idx="0">
                    <c:v>99.776572607418018</c:v>
                  </c:pt>
                  <c:pt idx="1">
                    <c:v>33.240518666479986</c:v>
                  </c:pt>
                  <c:pt idx="2">
                    <c:v>41.422582852218738</c:v>
                  </c:pt>
                  <c:pt idx="3">
                    <c:v>17.886483385475678</c:v>
                  </c:pt>
                  <c:pt idx="4">
                    <c:v>7.7615535539487883</c:v>
                  </c:pt>
                  <c:pt idx="5">
                    <c:v>21.248967676976736</c:v>
                  </c:pt>
                </c:numCache>
              </c:numRef>
            </c:plus>
            <c:minus>
              <c:numRef>
                <c:f>'C:\Users\Chuck\Downloads\[Paper II Data.xls]Enzymes Summary'!$T$74:$T$80</c:f>
                <c:numCache>
                  <c:formatCode>General</c:formatCode>
                  <c:ptCount val="7"/>
                  <c:pt idx="0">
                    <c:v>99.776572607418018</c:v>
                  </c:pt>
                  <c:pt idx="1">
                    <c:v>33.240518666479986</c:v>
                  </c:pt>
                  <c:pt idx="2">
                    <c:v>41.422582852218738</c:v>
                  </c:pt>
                  <c:pt idx="3">
                    <c:v>17.886483385475678</c:v>
                  </c:pt>
                  <c:pt idx="4">
                    <c:v>7.7615535539487883</c:v>
                  </c:pt>
                  <c:pt idx="5">
                    <c:v>21.248967676976736</c:v>
                  </c:pt>
                </c:numCache>
              </c:numRef>
            </c:minus>
            <c:spPr>
              <a:solidFill>
                <a:schemeClr val="accent1">
                  <a:lumMod val="60000"/>
                  <a:lumOff val="40000"/>
                </a:schemeClr>
              </a:solidFill>
              <a:ln cap="flat"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Summary'!$S$32:$S$38</c:f>
              <c:numCache>
                <c:formatCode>General</c:formatCode>
                <c:ptCount val="7"/>
                <c:pt idx="0">
                  <c:v>17.013927403309815</c:v>
                </c:pt>
                <c:pt idx="1">
                  <c:v>17.762950465602838</c:v>
                </c:pt>
                <c:pt idx="2">
                  <c:v>20.972725984994756</c:v>
                </c:pt>
                <c:pt idx="3">
                  <c:v>56.073389975517884</c:v>
                </c:pt>
                <c:pt idx="4">
                  <c:v>-4.216843460896941</c:v>
                </c:pt>
                <c:pt idx="5">
                  <c:v>-15.559527224937554</c:v>
                </c:pt>
              </c:numCache>
            </c:numRef>
          </c:val>
        </c:ser>
        <c:ser>
          <c:idx val="2"/>
          <c:order val="4"/>
          <c:tx>
            <c:v>Fescue</c:v>
          </c:tx>
          <c:spPr>
            <a:solidFill>
              <a:schemeClr val="accent2">
                <a:lumMod val="75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Summary'!$T$60:$T$66</c:f>
                <c:numCache>
                  <c:formatCode>General</c:formatCode>
                  <c:ptCount val="7"/>
                  <c:pt idx="0">
                    <c:v>24.454579128399292</c:v>
                  </c:pt>
                  <c:pt idx="1">
                    <c:v>40.903580399991611</c:v>
                  </c:pt>
                  <c:pt idx="2">
                    <c:v>37.255349513815148</c:v>
                  </c:pt>
                  <c:pt idx="3">
                    <c:v>58.5516680646246</c:v>
                  </c:pt>
                  <c:pt idx="4">
                    <c:v>32.727257087389091</c:v>
                  </c:pt>
                  <c:pt idx="5">
                    <c:v>10.133152185334428</c:v>
                  </c:pt>
                </c:numCache>
              </c:numRef>
            </c:plus>
            <c:minus>
              <c:numRef>
                <c:f>'C:\Users\Chuck\Downloads\[Paper II Data.xls]Enzymes Summary'!$T$60:$T$66</c:f>
                <c:numCache>
                  <c:formatCode>General</c:formatCode>
                  <c:ptCount val="7"/>
                  <c:pt idx="0">
                    <c:v>24.454579128399292</c:v>
                  </c:pt>
                  <c:pt idx="1">
                    <c:v>40.903580399991611</c:v>
                  </c:pt>
                  <c:pt idx="2">
                    <c:v>37.255349513815148</c:v>
                  </c:pt>
                  <c:pt idx="3">
                    <c:v>58.5516680646246</c:v>
                  </c:pt>
                  <c:pt idx="4">
                    <c:v>32.727257087389091</c:v>
                  </c:pt>
                  <c:pt idx="5">
                    <c:v>10.133152185334428</c:v>
                  </c:pt>
                </c:numCache>
              </c:numRef>
            </c:minus>
            <c:spPr>
              <a:solidFill>
                <a:schemeClr val="accent2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Summary'!$S$18:$S$24</c:f>
              <c:numCache>
                <c:formatCode>General</c:formatCode>
                <c:ptCount val="7"/>
                <c:pt idx="0">
                  <c:v>54.621463942744697</c:v>
                </c:pt>
                <c:pt idx="1">
                  <c:v>51.58710201734587</c:v>
                </c:pt>
                <c:pt idx="2">
                  <c:v>12.336813285772907</c:v>
                </c:pt>
                <c:pt idx="3">
                  <c:v>-3.1685196410893308</c:v>
                </c:pt>
                <c:pt idx="4">
                  <c:v>50.648661100816632</c:v>
                </c:pt>
                <c:pt idx="5">
                  <c:v>9.3636940427548261</c:v>
                </c:pt>
              </c:numCache>
            </c:numRef>
          </c:val>
        </c:ser>
        <c:ser>
          <c:idx val="3"/>
          <c:order val="5"/>
          <c:tx>
            <c:v>Fescue MA</c:v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Summary'!$T$81:$T$87</c:f>
                <c:numCache>
                  <c:formatCode>General</c:formatCode>
                  <c:ptCount val="7"/>
                  <c:pt idx="0">
                    <c:v>70.354608001404813</c:v>
                  </c:pt>
                  <c:pt idx="1">
                    <c:v>60.22972805515294</c:v>
                  </c:pt>
                  <c:pt idx="2">
                    <c:v>18.342476645189972</c:v>
                  </c:pt>
                  <c:pt idx="3">
                    <c:v>7.2127963189876585</c:v>
                  </c:pt>
                  <c:pt idx="4">
                    <c:v>18.165401119707454</c:v>
                  </c:pt>
                  <c:pt idx="5">
                    <c:v>3.7982599472348548</c:v>
                  </c:pt>
                </c:numCache>
              </c:numRef>
            </c:plus>
            <c:minus>
              <c:numRef>
                <c:f>'C:\Users\Chuck\Downloads\[Paper II Data.xls]Enzymes Summary'!$T$81:$T$87</c:f>
                <c:numCache>
                  <c:formatCode>General</c:formatCode>
                  <c:ptCount val="7"/>
                  <c:pt idx="0">
                    <c:v>70.354608001404813</c:v>
                  </c:pt>
                  <c:pt idx="1">
                    <c:v>60.22972805515294</c:v>
                  </c:pt>
                  <c:pt idx="2">
                    <c:v>18.342476645189972</c:v>
                  </c:pt>
                  <c:pt idx="3">
                    <c:v>7.2127963189876585</c:v>
                  </c:pt>
                  <c:pt idx="4">
                    <c:v>18.165401119707454</c:v>
                  </c:pt>
                  <c:pt idx="5">
                    <c:v>3.7982599472348548</c:v>
                  </c:pt>
                </c:numCache>
              </c:numRef>
            </c:minus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Summary'!$S$39:$S$45</c:f>
              <c:numCache>
                <c:formatCode>General</c:formatCode>
                <c:ptCount val="7"/>
                <c:pt idx="0">
                  <c:v>44.271966272989715</c:v>
                </c:pt>
                <c:pt idx="1">
                  <c:v>80.2123704935739</c:v>
                </c:pt>
                <c:pt idx="2">
                  <c:v>-17.000163940797734</c:v>
                </c:pt>
                <c:pt idx="3">
                  <c:v>25.802758758164106</c:v>
                </c:pt>
                <c:pt idx="4">
                  <c:v>-17.180091197585945</c:v>
                </c:pt>
                <c:pt idx="5">
                  <c:v>-5.6211535287519219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384832"/>
        <c:axId val="78898880"/>
      </c:barChart>
      <c:catAx>
        <c:axId val="187384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78898880"/>
        <c:crosses val="autoZero"/>
        <c:auto val="1"/>
        <c:lblAlgn val="ctr"/>
        <c:lblOffset val="100"/>
        <c:noMultiLvlLbl val="0"/>
      </c:catAx>
      <c:valAx>
        <c:axId val="78898880"/>
        <c:scaling>
          <c:orientation val="minMax"/>
          <c:max val="50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87384832"/>
        <c:crosses val="autoZero"/>
        <c:crossBetween val="between"/>
        <c:majorUnit val="25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00" b="1" i="0" u="none" strike="noStrike" baseline="0">
          <a:solidFill>
            <a:srgbClr val="000000"/>
          </a:solidFill>
          <a:latin typeface="Arial" pitchFamily="34" charset="0"/>
          <a:ea typeface="Cambria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/>
            </a:pPr>
            <a:r>
              <a:rPr lang="en-GB" sz="1000"/>
              <a:t>Ammonium Oxidase Soil 2</a:t>
            </a:r>
          </a:p>
        </c:rich>
      </c:tx>
      <c:layout>
        <c:manualLayout>
          <c:xMode val="edge"/>
          <c:yMode val="edge"/>
          <c:x val="0.603331738228854"/>
          <c:y val="4.4742729306487695E-3"/>
        </c:manualLayout>
      </c:layout>
      <c:overlay val="1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732938562904217"/>
          <c:y val="0.10738255033557047"/>
          <c:w val="0.84472177783169433"/>
          <c:h val="0.77181208053691275"/>
        </c:manualLayout>
      </c:layout>
      <c:barChart>
        <c:barDir val="col"/>
        <c:grouping val="clustered"/>
        <c:varyColors val="0"/>
        <c:ser>
          <c:idx val="4"/>
          <c:order val="0"/>
          <c:tx>
            <c:v>Cont</c:v>
          </c:tx>
          <c:spPr>
            <a:solidFill>
              <a:srgbClr val="EEECE1">
                <a:lumMod val="2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Summary'!$T$46:$T$52</c:f>
                <c:numCache>
                  <c:formatCode>General</c:formatCode>
                  <c:ptCount val="7"/>
                  <c:pt idx="0">
                    <c:v>32.630374463820004</c:v>
                  </c:pt>
                  <c:pt idx="1">
                    <c:v>15.358904425555739</c:v>
                  </c:pt>
                  <c:pt idx="2">
                    <c:v>35.040570665234277</c:v>
                  </c:pt>
                  <c:pt idx="3">
                    <c:v>12.410548287054327</c:v>
                  </c:pt>
                  <c:pt idx="4">
                    <c:v>22.130603764396135</c:v>
                  </c:pt>
                  <c:pt idx="5">
                    <c:v>4.4197544116919163</c:v>
                  </c:pt>
                </c:numCache>
              </c:numRef>
            </c:plus>
            <c:minus>
              <c:numRef>
                <c:f>'C:\Users\Chuck\Downloads\[Paper II Data.xls]Enzymes Summary'!$T$46:$T$52</c:f>
                <c:numCache>
                  <c:formatCode>General</c:formatCode>
                  <c:ptCount val="7"/>
                  <c:pt idx="0">
                    <c:v>32.630374463820004</c:v>
                  </c:pt>
                  <c:pt idx="1">
                    <c:v>15.358904425555739</c:v>
                  </c:pt>
                  <c:pt idx="2">
                    <c:v>35.040570665234277</c:v>
                  </c:pt>
                  <c:pt idx="3">
                    <c:v>12.410548287054327</c:v>
                  </c:pt>
                  <c:pt idx="4">
                    <c:v>22.130603764396135</c:v>
                  </c:pt>
                  <c:pt idx="5">
                    <c:v>4.4197544116919163</c:v>
                  </c:pt>
                </c:numCache>
              </c:numRef>
            </c:minus>
          </c:errBars>
          <c:val>
            <c:numRef>
              <c:f>'C:\Users\Chuck\Downloads\[Paper II Data.xls]Enzymes Summary'!$S$46:$S$52</c:f>
              <c:numCache>
                <c:formatCode>General</c:formatCode>
                <c:ptCount val="7"/>
                <c:pt idx="0">
                  <c:v>163.20202659618695</c:v>
                </c:pt>
                <c:pt idx="1">
                  <c:v>8.3703695738756743</c:v>
                </c:pt>
                <c:pt idx="2">
                  <c:v>12.946207937225436</c:v>
                </c:pt>
                <c:pt idx="3">
                  <c:v>12.994144353904273</c:v>
                </c:pt>
                <c:pt idx="4">
                  <c:v>1.5408497262697756</c:v>
                </c:pt>
                <c:pt idx="5">
                  <c:v>0.29749447469028534</c:v>
                </c:pt>
              </c:numCache>
            </c:numRef>
          </c:val>
        </c:ser>
        <c:ser>
          <c:idx val="5"/>
          <c:order val="1"/>
          <c:tx>
            <c:v>MA</c:v>
          </c:tx>
          <c:spPr>
            <a:solidFill>
              <a:srgbClr val="EEECE1">
                <a:lumMod val="5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Summary'!$T$67:$T$73</c:f>
                <c:numCache>
                  <c:formatCode>General</c:formatCode>
                  <c:ptCount val="7"/>
                  <c:pt idx="0">
                    <c:v>24.800721295226975</c:v>
                  </c:pt>
                  <c:pt idx="1">
                    <c:v>130.97812064133205</c:v>
                  </c:pt>
                  <c:pt idx="2">
                    <c:v>59.006596413199595</c:v>
                  </c:pt>
                  <c:pt idx="3">
                    <c:v>11.566300468097776</c:v>
                  </c:pt>
                  <c:pt idx="4">
                    <c:v>12.885738448123098</c:v>
                  </c:pt>
                  <c:pt idx="5">
                    <c:v>16.391874296877194</c:v>
                  </c:pt>
                </c:numCache>
              </c:numRef>
            </c:plus>
            <c:minus>
              <c:numRef>
                <c:f>'C:\Users\Chuck\Downloads\[Paper II Data.xls]Enzymes Summary'!$T$67:$T$73</c:f>
                <c:numCache>
                  <c:formatCode>General</c:formatCode>
                  <c:ptCount val="7"/>
                  <c:pt idx="0">
                    <c:v>24.800721295226975</c:v>
                  </c:pt>
                  <c:pt idx="1">
                    <c:v>130.97812064133205</c:v>
                  </c:pt>
                  <c:pt idx="2">
                    <c:v>59.006596413199595</c:v>
                  </c:pt>
                  <c:pt idx="3">
                    <c:v>11.566300468097776</c:v>
                  </c:pt>
                  <c:pt idx="4">
                    <c:v>12.885738448123098</c:v>
                  </c:pt>
                  <c:pt idx="5">
                    <c:v>16.391874296877194</c:v>
                  </c:pt>
                </c:numCache>
              </c:numRef>
            </c:minus>
          </c:errBars>
          <c:val>
            <c:numRef>
              <c:f>'C:\Users\Chuck\Downloads\[Paper II Data.xls]Enzymes Summary'!$S$67:$S$73</c:f>
              <c:numCache>
                <c:formatCode>General</c:formatCode>
                <c:ptCount val="7"/>
                <c:pt idx="0">
                  <c:v>220.7883294057853</c:v>
                </c:pt>
                <c:pt idx="1">
                  <c:v>354.80848516408821</c:v>
                </c:pt>
                <c:pt idx="2">
                  <c:v>69.830039189873702</c:v>
                </c:pt>
                <c:pt idx="3">
                  <c:v>2.5908500021595526</c:v>
                </c:pt>
                <c:pt idx="4">
                  <c:v>3.8905535212433509</c:v>
                </c:pt>
                <c:pt idx="5">
                  <c:v>20.259248347666645</c:v>
                </c:pt>
              </c:numCache>
            </c:numRef>
          </c:val>
        </c:ser>
        <c:ser>
          <c:idx val="0"/>
          <c:order val="2"/>
          <c:tx>
            <c:v>Clover</c:v>
          </c:tx>
          <c:spPr>
            <a:solidFill>
              <a:srgbClr val="4F81BD">
                <a:lumMod val="75000"/>
              </a:srgbClr>
            </a:solidFill>
            <a:ln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Summary'!$T$53:$T$59</c:f>
                <c:numCache>
                  <c:formatCode>General</c:formatCode>
                  <c:ptCount val="7"/>
                  <c:pt idx="0">
                    <c:v>34.158381170010593</c:v>
                  </c:pt>
                  <c:pt idx="1">
                    <c:v>24.21734481314401</c:v>
                  </c:pt>
                  <c:pt idx="2">
                    <c:v>19.842443430465227</c:v>
                  </c:pt>
                  <c:pt idx="3">
                    <c:v>7.9359166940490127</c:v>
                  </c:pt>
                  <c:pt idx="4">
                    <c:v>8.6755646923289991</c:v>
                  </c:pt>
                  <c:pt idx="5">
                    <c:v>19.963115007943003</c:v>
                  </c:pt>
                </c:numCache>
              </c:numRef>
            </c:plus>
            <c:minus>
              <c:numRef>
                <c:f>'C:\Users\Chuck\Downloads\[Paper II Data.xls]Enzymes Summary'!$T$53:$T$59</c:f>
                <c:numCache>
                  <c:formatCode>General</c:formatCode>
                  <c:ptCount val="7"/>
                  <c:pt idx="0">
                    <c:v>34.158381170010593</c:v>
                  </c:pt>
                  <c:pt idx="1">
                    <c:v>24.21734481314401</c:v>
                  </c:pt>
                  <c:pt idx="2">
                    <c:v>19.842443430465227</c:v>
                  </c:pt>
                  <c:pt idx="3">
                    <c:v>7.9359166940490127</c:v>
                  </c:pt>
                  <c:pt idx="4">
                    <c:v>8.6755646923289991</c:v>
                  </c:pt>
                  <c:pt idx="5">
                    <c:v>19.963115007943003</c:v>
                  </c:pt>
                </c:numCache>
              </c:numRef>
            </c:minus>
            <c:spPr>
              <a:solidFill>
                <a:schemeClr val="accent1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Summary'!$S$53:$S$59</c:f>
              <c:numCache>
                <c:formatCode>General</c:formatCode>
                <c:ptCount val="7"/>
                <c:pt idx="0">
                  <c:v>131.47534164930113</c:v>
                </c:pt>
                <c:pt idx="1">
                  <c:v>124.73698322818744</c:v>
                </c:pt>
                <c:pt idx="2">
                  <c:v>26.015346071966047</c:v>
                </c:pt>
                <c:pt idx="3">
                  <c:v>16.191646818815524</c:v>
                </c:pt>
                <c:pt idx="4">
                  <c:v>6.1401812573600481</c:v>
                </c:pt>
                <c:pt idx="5">
                  <c:v>-2.1203333496108749</c:v>
                </c:pt>
              </c:numCache>
            </c:numRef>
          </c:val>
        </c:ser>
        <c:ser>
          <c:idx val="1"/>
          <c:order val="3"/>
          <c:tx>
            <c:v>Clover MA</c:v>
          </c:tx>
          <c:spPr>
            <a:solidFill>
              <a:srgbClr val="4F81BD">
                <a:lumMod val="60000"/>
                <a:lumOff val="4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Summary'!$T$74:$T$80</c:f>
                <c:numCache>
                  <c:formatCode>General</c:formatCode>
                  <c:ptCount val="7"/>
                  <c:pt idx="0">
                    <c:v>99.776572607418018</c:v>
                  </c:pt>
                  <c:pt idx="1">
                    <c:v>33.240518666479986</c:v>
                  </c:pt>
                  <c:pt idx="2">
                    <c:v>41.422582852218738</c:v>
                  </c:pt>
                  <c:pt idx="3">
                    <c:v>17.886483385475678</c:v>
                  </c:pt>
                  <c:pt idx="4">
                    <c:v>7.7615535539487883</c:v>
                  </c:pt>
                  <c:pt idx="5">
                    <c:v>21.248967676976736</c:v>
                  </c:pt>
                </c:numCache>
              </c:numRef>
            </c:plus>
            <c:minus>
              <c:numRef>
                <c:f>'C:\Users\Chuck\Downloads\[Paper II Data.xls]Enzymes Summary'!$T$74:$T$80</c:f>
                <c:numCache>
                  <c:formatCode>General</c:formatCode>
                  <c:ptCount val="7"/>
                  <c:pt idx="0">
                    <c:v>99.776572607418018</c:v>
                  </c:pt>
                  <c:pt idx="1">
                    <c:v>33.240518666479986</c:v>
                  </c:pt>
                  <c:pt idx="2">
                    <c:v>41.422582852218738</c:v>
                  </c:pt>
                  <c:pt idx="3">
                    <c:v>17.886483385475678</c:v>
                  </c:pt>
                  <c:pt idx="4">
                    <c:v>7.7615535539487883</c:v>
                  </c:pt>
                  <c:pt idx="5">
                    <c:v>21.248967676976736</c:v>
                  </c:pt>
                </c:numCache>
              </c:numRef>
            </c:minus>
            <c:spPr>
              <a:solidFill>
                <a:schemeClr val="accent1">
                  <a:lumMod val="60000"/>
                  <a:lumOff val="40000"/>
                </a:schemeClr>
              </a:solidFill>
              <a:ln cap="flat"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Summary'!$S$74:$S$80</c:f>
              <c:numCache>
                <c:formatCode>General</c:formatCode>
                <c:ptCount val="7"/>
                <c:pt idx="0">
                  <c:v>328.97281722031727</c:v>
                </c:pt>
                <c:pt idx="1">
                  <c:v>51.465643755832616</c:v>
                </c:pt>
                <c:pt idx="2">
                  <c:v>40.136338128913778</c:v>
                </c:pt>
                <c:pt idx="3">
                  <c:v>24.31369394038207</c:v>
                </c:pt>
                <c:pt idx="4">
                  <c:v>5.1846581948462767</c:v>
                </c:pt>
                <c:pt idx="5">
                  <c:v>25.693999171540828</c:v>
                </c:pt>
              </c:numCache>
            </c:numRef>
          </c:val>
        </c:ser>
        <c:ser>
          <c:idx val="2"/>
          <c:order val="4"/>
          <c:tx>
            <c:v>Fescue</c:v>
          </c:tx>
          <c:spPr>
            <a:solidFill>
              <a:schemeClr val="accent2">
                <a:lumMod val="75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Summary'!$T$60:$T$66</c:f>
                <c:numCache>
                  <c:formatCode>General</c:formatCode>
                  <c:ptCount val="7"/>
                  <c:pt idx="0">
                    <c:v>24.454579128399292</c:v>
                  </c:pt>
                  <c:pt idx="1">
                    <c:v>40.903580399991611</c:v>
                  </c:pt>
                  <c:pt idx="2">
                    <c:v>37.255349513815148</c:v>
                  </c:pt>
                  <c:pt idx="3">
                    <c:v>58.5516680646246</c:v>
                  </c:pt>
                  <c:pt idx="4">
                    <c:v>32.727257087389091</c:v>
                  </c:pt>
                  <c:pt idx="5">
                    <c:v>10.133152185334428</c:v>
                  </c:pt>
                </c:numCache>
              </c:numRef>
            </c:plus>
            <c:minus>
              <c:numRef>
                <c:f>'C:\Users\Chuck\Downloads\[Paper II Data.xls]Enzymes Summary'!$T$60:$T$66</c:f>
                <c:numCache>
                  <c:formatCode>General</c:formatCode>
                  <c:ptCount val="7"/>
                  <c:pt idx="0">
                    <c:v>24.454579128399292</c:v>
                  </c:pt>
                  <c:pt idx="1">
                    <c:v>40.903580399991611</c:v>
                  </c:pt>
                  <c:pt idx="2">
                    <c:v>37.255349513815148</c:v>
                  </c:pt>
                  <c:pt idx="3">
                    <c:v>58.5516680646246</c:v>
                  </c:pt>
                  <c:pt idx="4">
                    <c:v>32.727257087389091</c:v>
                  </c:pt>
                  <c:pt idx="5">
                    <c:v>10.133152185334428</c:v>
                  </c:pt>
                </c:numCache>
              </c:numRef>
            </c:minus>
            <c:spPr>
              <a:solidFill>
                <a:schemeClr val="accent2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Summary'!$S$60:$S$66</c:f>
              <c:numCache>
                <c:formatCode>General</c:formatCode>
                <c:ptCount val="7"/>
                <c:pt idx="0">
                  <c:v>129.54306585435009</c:v>
                </c:pt>
                <c:pt idx="1">
                  <c:v>156.93839331144937</c:v>
                </c:pt>
                <c:pt idx="2">
                  <c:v>103.67719299955164</c:v>
                </c:pt>
                <c:pt idx="3">
                  <c:v>58.458351823885394</c:v>
                </c:pt>
                <c:pt idx="4">
                  <c:v>30.678167511975307</c:v>
                </c:pt>
                <c:pt idx="5">
                  <c:v>-1.9164318003288849</c:v>
                </c:pt>
              </c:numCache>
            </c:numRef>
          </c:val>
        </c:ser>
        <c:ser>
          <c:idx val="3"/>
          <c:order val="5"/>
          <c:tx>
            <c:v>Fescue MA</c:v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Summary'!$T$81:$T$87</c:f>
                <c:numCache>
                  <c:formatCode>General</c:formatCode>
                  <c:ptCount val="7"/>
                  <c:pt idx="0">
                    <c:v>70.354608001404813</c:v>
                  </c:pt>
                  <c:pt idx="1">
                    <c:v>60.22972805515294</c:v>
                  </c:pt>
                  <c:pt idx="2">
                    <c:v>18.342476645189972</c:v>
                  </c:pt>
                  <c:pt idx="3">
                    <c:v>7.2127963189876585</c:v>
                  </c:pt>
                  <c:pt idx="4">
                    <c:v>18.165401119707454</c:v>
                  </c:pt>
                  <c:pt idx="5">
                    <c:v>3.7982599472348548</c:v>
                  </c:pt>
                </c:numCache>
              </c:numRef>
            </c:plus>
            <c:minus>
              <c:numRef>
                <c:f>'C:\Users\Chuck\Downloads\[Paper II Data.xls]Enzymes Summary'!$T$81:$T$87</c:f>
                <c:numCache>
                  <c:formatCode>General</c:formatCode>
                  <c:ptCount val="7"/>
                  <c:pt idx="0">
                    <c:v>70.354608001404813</c:v>
                  </c:pt>
                  <c:pt idx="1">
                    <c:v>60.22972805515294</c:v>
                  </c:pt>
                  <c:pt idx="2">
                    <c:v>18.342476645189972</c:v>
                  </c:pt>
                  <c:pt idx="3">
                    <c:v>7.2127963189876585</c:v>
                  </c:pt>
                  <c:pt idx="4">
                    <c:v>18.165401119707454</c:v>
                  </c:pt>
                  <c:pt idx="5">
                    <c:v>3.7982599472348548</c:v>
                  </c:pt>
                </c:numCache>
              </c:numRef>
            </c:minus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Summary'!$S$81:$S$87</c:f>
              <c:numCache>
                <c:formatCode>General</c:formatCode>
                <c:ptCount val="7"/>
                <c:pt idx="0">
                  <c:v>178.13508044426806</c:v>
                </c:pt>
                <c:pt idx="1">
                  <c:v>72.721800503080814</c:v>
                </c:pt>
                <c:pt idx="2">
                  <c:v>-1.3102443653505338</c:v>
                </c:pt>
                <c:pt idx="3">
                  <c:v>-4.4025497937461004</c:v>
                </c:pt>
                <c:pt idx="4">
                  <c:v>4.863154047909922</c:v>
                </c:pt>
                <c:pt idx="5">
                  <c:v>-1.2995994830302671E-3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3714048"/>
        <c:axId val="78902336"/>
      </c:barChart>
      <c:catAx>
        <c:axId val="12371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78902336"/>
        <c:crosses val="autoZero"/>
        <c:auto val="1"/>
        <c:lblAlgn val="ctr"/>
        <c:lblOffset val="100"/>
        <c:noMultiLvlLbl val="0"/>
      </c:catAx>
      <c:valAx>
        <c:axId val="78902336"/>
        <c:scaling>
          <c:orientation val="minMax"/>
          <c:max val="50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23714048"/>
        <c:crosses val="autoZero"/>
        <c:crossBetween val="between"/>
        <c:majorUnit val="25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00" b="1" i="0" u="none" strike="noStrike" baseline="0">
          <a:solidFill>
            <a:srgbClr val="000000"/>
          </a:solidFill>
          <a:latin typeface="Arial" pitchFamily="34" charset="0"/>
          <a:ea typeface="Cambria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GB" sz="1200" b="1" i="1" u="none" strike="noStrike" baseline="0">
                <a:solidFill>
                  <a:srgbClr val="000000"/>
                </a:solidFill>
                <a:latin typeface="Arial"/>
                <a:cs typeface="Arial"/>
              </a:rPr>
              <a:t>amoA</a:t>
            </a:r>
            <a:r>
              <a:rPr lang="en-GB" sz="12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/16S</a:t>
            </a:r>
          </a:p>
        </c:rich>
      </c:tx>
      <c:layout>
        <c:manualLayout>
          <c:xMode val="edge"/>
          <c:yMode val="edge"/>
          <c:x val="0.76773504273504278"/>
          <c:y val="0.85714525684289467"/>
        </c:manualLayout>
      </c:layout>
      <c:overlay val="1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256410256410256"/>
          <c:y val="0.12"/>
          <c:w val="0.88461538461538458"/>
          <c:h val="0.75428571428571434"/>
        </c:manualLayout>
      </c:layout>
      <c:barChart>
        <c:barDir val="col"/>
        <c:grouping val="clustered"/>
        <c:varyColors val="0"/>
        <c:ser>
          <c:idx val="0"/>
          <c:order val="0"/>
          <c:tx>
            <c:v>Soil 1</c:v>
          </c:tx>
          <c:spPr>
            <a:solidFill>
              <a:srgbClr val="4F81BD">
                <a:lumMod val="75000"/>
              </a:srgb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2.7296587926509117E-3"/>
                  <c:y val="-3.8836145481814729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ac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5976176054916239E-3"/>
                  <c:y val="-5.129898762654668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1173699441416174E-3"/>
                  <c:y val="-0.13163134608173976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126186149808195E-3"/>
                  <c:y val="-6.204424446944105E-3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7526078470960338E-3"/>
                  <c:y val="-1.1920509936257973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6.4068914462615222E-3"/>
                  <c:y val="-5.7908361454818133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bc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'C:\Users\Chuck\Downloads\[Paper II Data.xls]Sheet1'!$Z$149:$Z$155</c:f>
                <c:numCache>
                  <c:formatCode>General</c:formatCode>
                  <c:ptCount val="7"/>
                  <c:pt idx="0">
                    <c:v>0.37924476633586945</c:v>
                  </c:pt>
                  <c:pt idx="1">
                    <c:v>0.35269638287194843</c:v>
                  </c:pt>
                  <c:pt idx="2">
                    <c:v>0.82365448294106813</c:v>
                  </c:pt>
                  <c:pt idx="3">
                    <c:v>0.15216644091443168</c:v>
                  </c:pt>
                  <c:pt idx="4">
                    <c:v>0.18599292935549352</c:v>
                  </c:pt>
                  <c:pt idx="5">
                    <c:v>0.39223580538631569</c:v>
                  </c:pt>
                </c:numCache>
              </c:numRef>
            </c:plus>
            <c:minus>
              <c:numRef>
                <c:f>'C:\Users\Chuck\Downloads\[Paper II Data.xls]Sheet1'!$Z$149:$Z$155</c:f>
                <c:numCache>
                  <c:formatCode>General</c:formatCode>
                  <c:ptCount val="7"/>
                  <c:pt idx="0">
                    <c:v>0.37924476633586945</c:v>
                  </c:pt>
                  <c:pt idx="1">
                    <c:v>0.35269638287194843</c:v>
                  </c:pt>
                  <c:pt idx="2">
                    <c:v>0.82365448294106813</c:v>
                  </c:pt>
                  <c:pt idx="3">
                    <c:v>0.15216644091443168</c:v>
                  </c:pt>
                  <c:pt idx="4">
                    <c:v>0.18599292935549352</c:v>
                  </c:pt>
                  <c:pt idx="5">
                    <c:v>0.39223580538631569</c:v>
                  </c:pt>
                </c:numCache>
              </c:numRef>
            </c:minus>
            <c:spPr>
              <a:solidFill>
                <a:srgbClr val="4F81BD">
                  <a:lumMod val="75000"/>
                </a:srgbClr>
              </a:solidFill>
              <a:ln>
                <a:solidFill>
                  <a:schemeClr val="tx1"/>
                </a:solidFill>
              </a:ln>
            </c:spPr>
          </c:errBars>
          <c:cat>
            <c:numRef>
              <c:f>'C:\Users\Chuck\Downloads\[Paper II Data.xls]Sheet1'!$R$159:$R$165</c:f>
              <c:numCache>
                <c:formatCode>General</c:formatCode>
                <c:ptCount val="7"/>
              </c:numCache>
            </c:numRef>
          </c:cat>
          <c:val>
            <c:numRef>
              <c:f>'C:\Users\Chuck\Downloads\[Paper II Data.xls]Sheet1'!$Y$149:$Y$155</c:f>
              <c:numCache>
                <c:formatCode>General</c:formatCode>
                <c:ptCount val="7"/>
                <c:pt idx="0">
                  <c:v>-2.3698095177675778</c:v>
                </c:pt>
                <c:pt idx="1">
                  <c:v>-2.9097794011951663</c:v>
                </c:pt>
                <c:pt idx="2">
                  <c:v>-2.3322587099664145</c:v>
                </c:pt>
                <c:pt idx="3">
                  <c:v>-2.4519466034449233</c:v>
                </c:pt>
                <c:pt idx="4">
                  <c:v>-2.2398142656083611</c:v>
                </c:pt>
                <c:pt idx="5">
                  <c:v>-2.7232140260493569</c:v>
                </c:pt>
                <c:pt idx="6">
                  <c:v>-2.5501015011369916</c:v>
                </c:pt>
              </c:numCache>
            </c:numRef>
          </c:val>
        </c:ser>
        <c:ser>
          <c:idx val="1"/>
          <c:order val="1"/>
          <c:tx>
            <c:v>Soil 2</c:v>
          </c:tx>
          <c:spPr>
            <a:solidFill>
              <a:srgbClr val="4F81BD">
                <a:lumMod val="60000"/>
                <a:lumOff val="4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1.9863382461807718E-3"/>
                  <c:y val="-1.5108511436070449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8178881485968048E-3"/>
                  <c:y val="-3.6158680164979348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2670435426340994E-3"/>
                  <c:y val="-3.2744506936632882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0985934450501324E-3"/>
                  <c:y val="-6.4061792275965423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7250151423379712E-3"/>
                  <c:y val="-4.0992275965504303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4.7338313480046589E-3"/>
                  <c:y val="-3.9902212223472032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c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'C:\Users\Chuck\Downloads\[Paper II Data.xls]Sheet1'!$Z$159:$Z$165</c:f>
                <c:numCache>
                  <c:formatCode>General</c:formatCode>
                  <c:ptCount val="7"/>
                  <c:pt idx="0">
                    <c:v>0.19698196475057542</c:v>
                  </c:pt>
                  <c:pt idx="1">
                    <c:v>0.26955112281792259</c:v>
                  </c:pt>
                  <c:pt idx="2">
                    <c:v>0.3271189857190171</c:v>
                  </c:pt>
                  <c:pt idx="3">
                    <c:v>0.43511248692269638</c:v>
                  </c:pt>
                  <c:pt idx="4">
                    <c:v>0.32971155110509431</c:v>
                  </c:pt>
                  <c:pt idx="5">
                    <c:v>0.35401449670361818</c:v>
                  </c:pt>
                </c:numCache>
              </c:numRef>
            </c:plus>
            <c:minus>
              <c:numRef>
                <c:f>'C:\Users\Chuck\Downloads\[Paper II Data.xls]Sheet1'!$Z$159:$Z$165</c:f>
                <c:numCache>
                  <c:formatCode>General</c:formatCode>
                  <c:ptCount val="7"/>
                  <c:pt idx="0">
                    <c:v>0.19698196475057542</c:v>
                  </c:pt>
                  <c:pt idx="1">
                    <c:v>0.26955112281792259</c:v>
                  </c:pt>
                  <c:pt idx="2">
                    <c:v>0.3271189857190171</c:v>
                  </c:pt>
                  <c:pt idx="3">
                    <c:v>0.43511248692269638</c:v>
                  </c:pt>
                  <c:pt idx="4">
                    <c:v>0.32971155110509431</c:v>
                  </c:pt>
                  <c:pt idx="5">
                    <c:v>0.35401449670361818</c:v>
                  </c:pt>
                </c:numCache>
              </c:numRef>
            </c:minus>
            <c:spPr>
              <a:solidFill>
                <a:srgbClr val="4F81BD">
                  <a:lumMod val="60000"/>
                  <a:lumOff val="40000"/>
                </a:srgbClr>
              </a:solidFill>
              <a:ln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Data.xls]Sheet1'!$R$159:$R$165</c:f>
              <c:numCache>
                <c:formatCode>General</c:formatCode>
                <c:ptCount val="7"/>
              </c:numCache>
            </c:numRef>
          </c:cat>
          <c:val>
            <c:numRef>
              <c:f>'C:\Users\Chuck\Downloads\[Paper II Data.xls]Sheet1'!$Y$159:$Y$165</c:f>
              <c:numCache>
                <c:formatCode>General</c:formatCode>
                <c:ptCount val="7"/>
                <c:pt idx="0">
                  <c:v>-2.4956380102011257</c:v>
                </c:pt>
                <c:pt idx="1">
                  <c:v>-2.2930968662282765</c:v>
                </c:pt>
                <c:pt idx="2">
                  <c:v>-2.1596881809093289</c:v>
                </c:pt>
                <c:pt idx="3">
                  <c:v>-2.2663388963136901</c:v>
                </c:pt>
                <c:pt idx="4">
                  <c:v>-2.176554673173976</c:v>
                </c:pt>
                <c:pt idx="5">
                  <c:v>-2.9096104330946733</c:v>
                </c:pt>
                <c:pt idx="6">
                  <c:v>-1.9836292824975559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762624"/>
        <c:axId val="31520384"/>
      </c:barChart>
      <c:catAx>
        <c:axId val="36762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1520384"/>
        <c:crosses val="autoZero"/>
        <c:auto val="1"/>
        <c:lblAlgn val="ctr"/>
        <c:lblOffset val="100"/>
        <c:noMultiLvlLbl val="0"/>
      </c:catAx>
      <c:valAx>
        <c:axId val="31520384"/>
        <c:scaling>
          <c:orientation val="minMax"/>
          <c:max val="0"/>
          <c:min val="-4"/>
        </c:scaling>
        <c:delete val="0"/>
        <c:axPos val="l"/>
        <c:numFmt formatCode="0" sourceLinked="0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762624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00" b="1" i="0" u="none" strike="noStrike" baseline="0">
          <a:solidFill>
            <a:srgbClr val="000000"/>
          </a:solidFill>
          <a:latin typeface="Arial" pitchFamily="34" charset="0"/>
          <a:ea typeface="Cambria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GB" sz="1200" b="1" i="1" u="none" strike="noStrike" baseline="0">
                <a:solidFill>
                  <a:srgbClr val="000000"/>
                </a:solidFill>
                <a:latin typeface="Arial"/>
                <a:cs typeface="Arial"/>
              </a:rPr>
              <a:t>nirS</a:t>
            </a:r>
            <a:r>
              <a:rPr lang="en-GB" sz="12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/16S</a:t>
            </a:r>
          </a:p>
        </c:rich>
      </c:tx>
      <c:layout>
        <c:manualLayout>
          <c:xMode val="edge"/>
          <c:yMode val="edge"/>
          <c:x val="0.80396166134185298"/>
          <c:y val="0.8554913294797688"/>
        </c:manualLayout>
      </c:layout>
      <c:overlay val="1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9041533546325874E-2"/>
          <c:y val="9.8265895953757232E-2"/>
          <c:w val="0.86581469648562304"/>
          <c:h val="0.79768786127167635"/>
        </c:manualLayout>
      </c:layout>
      <c:barChart>
        <c:barDir val="col"/>
        <c:grouping val="clustered"/>
        <c:varyColors val="0"/>
        <c:ser>
          <c:idx val="0"/>
          <c:order val="0"/>
          <c:tx>
            <c:v>Soil 1</c:v>
          </c:tx>
          <c:spPr>
            <a:solidFill>
              <a:srgbClr val="376092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6.8375638348720869E-3"/>
                  <c:y val="-2.7204345121599693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a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3754622525219314E-3"/>
                  <c:y val="-2.0925158921608837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ab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2881436944982423E-3"/>
                  <c:y val="-2.6029463080120815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ab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1129363621879005E-3"/>
                  <c:y val="-2.243988287591216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8.1138419997819847E-3"/>
                  <c:y val="-4.2087600321636123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ab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8319706841756915E-3"/>
                  <c:y val="-3.2087752036775732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ab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6.7446521261519468E-3"/>
                  <c:y val="-0.3236229575349324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ab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'C:\Users\Chuck\Downloads\[Paper II Data.xls]Sheet1'!$AI$149:$AI$155</c:f>
                <c:numCache>
                  <c:formatCode>General</c:formatCode>
                  <c:ptCount val="7"/>
                  <c:pt idx="0">
                    <c:v>0.19276377826083432</c:v>
                  </c:pt>
                  <c:pt idx="1">
                    <c:v>0.23383655591947972</c:v>
                  </c:pt>
                  <c:pt idx="2">
                    <c:v>0.2081109794295368</c:v>
                  </c:pt>
                  <c:pt idx="3">
                    <c:v>0.24992950313626475</c:v>
                  </c:pt>
                  <c:pt idx="4">
                    <c:v>0.32084527338075242</c:v>
                  </c:pt>
                  <c:pt idx="5">
                    <c:v>0.2112130370573729</c:v>
                  </c:pt>
                  <c:pt idx="6">
                    <c:v>1.7060194782309457</c:v>
                  </c:pt>
                </c:numCache>
              </c:numRef>
            </c:plus>
            <c:minus>
              <c:numRef>
                <c:f>'C:\Users\Chuck\Downloads\[Paper II Data.xls]Sheet1'!$AI$149:$AI$155</c:f>
                <c:numCache>
                  <c:formatCode>General</c:formatCode>
                  <c:ptCount val="7"/>
                  <c:pt idx="0">
                    <c:v>0.19276377826083432</c:v>
                  </c:pt>
                  <c:pt idx="1">
                    <c:v>0.23383655591947972</c:v>
                  </c:pt>
                  <c:pt idx="2">
                    <c:v>0.2081109794295368</c:v>
                  </c:pt>
                  <c:pt idx="3">
                    <c:v>0.24992950313626475</c:v>
                  </c:pt>
                  <c:pt idx="4">
                    <c:v>0.32084527338075242</c:v>
                  </c:pt>
                  <c:pt idx="5">
                    <c:v>0.2112130370573729</c:v>
                  </c:pt>
                  <c:pt idx="6">
                    <c:v>1.7060194782309457</c:v>
                  </c:pt>
                </c:numCache>
              </c:numRef>
            </c:minus>
            <c:spPr>
              <a:solidFill>
                <a:srgbClr val="4F81BD">
                  <a:lumMod val="75000"/>
                </a:srgbClr>
              </a:solidFill>
              <a:ln>
                <a:solidFill>
                  <a:schemeClr val="tx1"/>
                </a:solidFill>
              </a:ln>
            </c:spPr>
          </c:errBars>
          <c:cat>
            <c:numRef>
              <c:f>'C:\Users\Chuck\Downloads\[Paper II Data.xls]Sheet1'!$R$159:$R$165</c:f>
              <c:numCache>
                <c:formatCode>General</c:formatCode>
                <c:ptCount val="7"/>
              </c:numCache>
            </c:numRef>
          </c:cat>
          <c:val>
            <c:numRef>
              <c:f>'C:\Users\Chuck\Downloads\[Paper II Data.xls]Sheet1'!$AH$149:$AH$155</c:f>
              <c:numCache>
                <c:formatCode>General</c:formatCode>
                <c:ptCount val="7"/>
                <c:pt idx="0">
                  <c:v>-2.066481784414278</c:v>
                </c:pt>
                <c:pt idx="1">
                  <c:v>-2.2428980279846642</c:v>
                </c:pt>
                <c:pt idx="2">
                  <c:v>-2.2173019695540925</c:v>
                </c:pt>
                <c:pt idx="3">
                  <c:v>-2.4382004693910604</c:v>
                </c:pt>
                <c:pt idx="4">
                  <c:v>-2.3686635154713906</c:v>
                </c:pt>
                <c:pt idx="5">
                  <c:v>-2.2738773504705114</c:v>
                </c:pt>
                <c:pt idx="6">
                  <c:v>-0.58009481320191292</c:v>
                </c:pt>
              </c:numCache>
            </c:numRef>
          </c:val>
        </c:ser>
        <c:ser>
          <c:idx val="1"/>
          <c:order val="1"/>
          <c:tx>
            <c:v>Soil 2</c:v>
          </c:tx>
          <c:spPr>
            <a:solidFill>
              <a:srgbClr val="95B3D7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9.8369013777431236E-3"/>
                  <c:y val="-2.1132098372096581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a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286575599775252E-3"/>
                  <c:y val="-4.2898972888504583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1992570417515628E-3"/>
                  <c:y val="-1.5669746484001688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0052745004319222E-3"/>
                  <c:y val="-7.2667303870253275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ab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7.9182913637392983E-3"/>
                  <c:y val="-0.16131688741219488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ab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6360846268018851E-3"/>
                  <c:y val="-7.6576092728293327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ab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2938877847936819E-2"/>
                  <c:y val="-0.22714851395020705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ab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'C:\Users\Chuck\Downloads\[Paper II Data.xls]Sheet1'!$AI$159:$AI$165</c:f>
                <c:numCache>
                  <c:formatCode>General</c:formatCode>
                  <c:ptCount val="7"/>
                  <c:pt idx="0">
                    <c:v>0.21739109666930501</c:v>
                  </c:pt>
                  <c:pt idx="1">
                    <c:v>0.31144487449232128</c:v>
                  </c:pt>
                  <c:pt idx="2">
                    <c:v>0.16817912516485439</c:v>
                  </c:pt>
                  <c:pt idx="3">
                    <c:v>0.41869891338565773</c:v>
                  </c:pt>
                  <c:pt idx="4">
                    <c:v>0.91334542778568095</c:v>
                  </c:pt>
                  <c:pt idx="5">
                    <c:v>0.50766965763079419</c:v>
                  </c:pt>
                  <c:pt idx="6">
                    <c:v>1.1853520726778317</c:v>
                  </c:pt>
                </c:numCache>
              </c:numRef>
            </c:plus>
            <c:minus>
              <c:numRef>
                <c:f>'C:\Users\Chuck\Downloads\[Paper II Data.xls]Sheet1'!$AI$159:$AI$165</c:f>
                <c:numCache>
                  <c:formatCode>General</c:formatCode>
                  <c:ptCount val="7"/>
                  <c:pt idx="0">
                    <c:v>0.21739109666930501</c:v>
                  </c:pt>
                  <c:pt idx="1">
                    <c:v>0.31144487449232128</c:v>
                  </c:pt>
                  <c:pt idx="2">
                    <c:v>0.16817912516485439</c:v>
                  </c:pt>
                  <c:pt idx="3">
                    <c:v>0.41869891338565773</c:v>
                  </c:pt>
                  <c:pt idx="4">
                    <c:v>0.91334542778568095</c:v>
                  </c:pt>
                  <c:pt idx="5">
                    <c:v>0.50766965763079419</c:v>
                  </c:pt>
                  <c:pt idx="6">
                    <c:v>1.1853520726778317</c:v>
                  </c:pt>
                </c:numCache>
              </c:numRef>
            </c:minus>
            <c:spPr>
              <a:solidFill>
                <a:srgbClr val="4F81BD">
                  <a:lumMod val="60000"/>
                  <a:lumOff val="40000"/>
                </a:srgbClr>
              </a:solidFill>
              <a:ln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Data.xls]Sheet1'!$R$159:$R$165</c:f>
              <c:numCache>
                <c:formatCode>General</c:formatCode>
                <c:ptCount val="7"/>
              </c:numCache>
            </c:numRef>
          </c:cat>
          <c:val>
            <c:numRef>
              <c:f>'C:\Users\Chuck\Downloads\[Paper II Data.xls]Sheet1'!$AH$159:$AH$165</c:f>
              <c:numCache>
                <c:formatCode>General</c:formatCode>
                <c:ptCount val="7"/>
                <c:pt idx="0">
                  <c:v>-1.8650478847414007</c:v>
                </c:pt>
                <c:pt idx="1">
                  <c:v>-2.2486524911590475</c:v>
                </c:pt>
                <c:pt idx="2">
                  <c:v>-2.2692492733888749</c:v>
                </c:pt>
                <c:pt idx="3">
                  <c:v>-1.8674935326811786</c:v>
                </c:pt>
                <c:pt idx="4">
                  <c:v>-2.4374551539387084</c:v>
                </c:pt>
                <c:pt idx="5">
                  <c:v>-2.2247052149755784</c:v>
                </c:pt>
                <c:pt idx="6">
                  <c:v>-1.0348783823574987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025280"/>
        <c:axId val="35554432"/>
      </c:barChart>
      <c:catAx>
        <c:axId val="37025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5554432"/>
        <c:crosses val="autoZero"/>
        <c:auto val="1"/>
        <c:lblAlgn val="ctr"/>
        <c:lblOffset val="100"/>
        <c:noMultiLvlLbl val="0"/>
      </c:catAx>
      <c:valAx>
        <c:axId val="35554432"/>
        <c:scaling>
          <c:orientation val="minMax"/>
          <c:max val="0"/>
          <c:min val="-4"/>
        </c:scaling>
        <c:delete val="0"/>
        <c:axPos val="l"/>
        <c:numFmt formatCode="0" sourceLinked="0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7025280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00" b="1" i="0" u="none" strike="noStrike" baseline="0">
          <a:solidFill>
            <a:srgbClr val="000000"/>
          </a:solidFill>
          <a:latin typeface="Arial" pitchFamily="34" charset="0"/>
          <a:ea typeface="Cambria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GB" sz="1200" b="1" i="1" u="none" strike="noStrike" baseline="0">
                <a:solidFill>
                  <a:srgbClr val="000000"/>
                </a:solidFill>
                <a:latin typeface="Arial"/>
                <a:cs typeface="Arial"/>
              </a:rPr>
              <a:t>nirK</a:t>
            </a:r>
            <a:r>
              <a:rPr lang="en-GB" sz="12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/16S</a:t>
            </a:r>
          </a:p>
        </c:rich>
      </c:tx>
      <c:layout>
        <c:manualLayout>
          <c:xMode val="edge"/>
          <c:yMode val="edge"/>
          <c:x val="0.80287830687830686"/>
          <c:y val="0.85632666606329377"/>
        </c:manualLayout>
      </c:layout>
      <c:overlay val="1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5238390496002287E-2"/>
          <c:y val="9.7701697769047288E-2"/>
          <c:w val="0.86984396653015417"/>
          <c:h val="0.79885505822926894"/>
        </c:manualLayout>
      </c:layout>
      <c:barChart>
        <c:barDir val="col"/>
        <c:grouping val="clustered"/>
        <c:varyColors val="0"/>
        <c:ser>
          <c:idx val="0"/>
          <c:order val="0"/>
          <c:tx>
            <c:v>Soil 1</c:v>
          </c:tx>
          <c:spPr>
            <a:solidFill>
              <a:srgbClr val="4F81BD">
                <a:lumMod val="75000"/>
              </a:srgb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6800895788259577E-3"/>
                  <c:y val="-1.7970407376448644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8684686411208413E-3"/>
                  <c:y val="-3.5803004799353978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4149092193070984E-3"/>
                  <c:y val="-2.9946700131467472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4.0404649081045314E-3"/>
                  <c:y val="-2.5939852801998287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5869054862907889E-3"/>
                  <c:y val="-0.1085448392024254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'C:\Users\Chuck\Downloads\[Paper II Data.xls]Sheet1'!$AR$149:$AR$155</c:f>
                <c:numCache>
                  <c:formatCode>General</c:formatCode>
                  <c:ptCount val="7"/>
                  <c:pt idx="0">
                    <c:v>0.14096805631726952</c:v>
                  </c:pt>
                  <c:pt idx="1">
                    <c:v>0.25721971204433552</c:v>
                  </c:pt>
                  <c:pt idx="2">
                    <c:v>0.20037345329979886</c:v>
                  </c:pt>
                  <c:pt idx="3">
                    <c:v>0.44917020798296092</c:v>
                  </c:pt>
                  <c:pt idx="4">
                    <c:v>0.40421047811091654</c:v>
                  </c:pt>
                  <c:pt idx="5">
                    <c:v>0.37411268410539422</c:v>
                  </c:pt>
                  <c:pt idx="6">
                    <c:v>1.0131660891005634</c:v>
                  </c:pt>
                </c:numCache>
              </c:numRef>
            </c:plus>
            <c:minus>
              <c:numRef>
                <c:f>'C:\Users\Chuck\Downloads\[Paper II Data.xls]Sheet1'!$AR$149:$AR$155</c:f>
                <c:numCache>
                  <c:formatCode>General</c:formatCode>
                  <c:ptCount val="7"/>
                  <c:pt idx="0">
                    <c:v>0.14096805631726952</c:v>
                  </c:pt>
                  <c:pt idx="1">
                    <c:v>0.25721971204433552</c:v>
                  </c:pt>
                  <c:pt idx="2">
                    <c:v>0.20037345329979886</c:v>
                  </c:pt>
                  <c:pt idx="3">
                    <c:v>0.44917020798296092</c:v>
                  </c:pt>
                  <c:pt idx="4">
                    <c:v>0.40421047811091654</c:v>
                  </c:pt>
                  <c:pt idx="5">
                    <c:v>0.37411268410539422</c:v>
                  </c:pt>
                  <c:pt idx="6">
                    <c:v>1.0131660891005634</c:v>
                  </c:pt>
                </c:numCache>
              </c:numRef>
            </c:minus>
            <c:spPr>
              <a:solidFill>
                <a:srgbClr val="4F81BD">
                  <a:lumMod val="75000"/>
                </a:srgbClr>
              </a:solidFill>
              <a:ln>
                <a:solidFill>
                  <a:schemeClr val="tx1"/>
                </a:solidFill>
              </a:ln>
            </c:spPr>
          </c:errBars>
          <c:cat>
            <c:numRef>
              <c:f>'C:\Users\Chuck\Downloads\[Paper II Data.xls]Sheet1'!$R$159:$R$165</c:f>
              <c:numCache>
                <c:formatCode>General</c:formatCode>
                <c:ptCount val="7"/>
              </c:numCache>
            </c:numRef>
          </c:cat>
          <c:val>
            <c:numRef>
              <c:f>'C:\Users\Chuck\Downloads\[Paper II Data.xls]Sheet1'!$AQ$149:$AQ$155</c:f>
              <c:numCache>
                <c:formatCode>General</c:formatCode>
                <c:ptCount val="7"/>
                <c:pt idx="0">
                  <c:v>-3.8862374947262737</c:v>
                </c:pt>
                <c:pt idx="1">
                  <c:v>-4.0089140587173944</c:v>
                </c:pt>
                <c:pt idx="2">
                  <c:v>-3.698511872896399</c:v>
                </c:pt>
                <c:pt idx="3">
                  <c:v>-4.5656263666962227</c:v>
                </c:pt>
                <c:pt idx="4">
                  <c:v>-4.6527767090735646</c:v>
                </c:pt>
                <c:pt idx="5">
                  <c:v>-4.078557025878478</c:v>
                </c:pt>
                <c:pt idx="6">
                  <c:v>-3.7602879950200947</c:v>
                </c:pt>
              </c:numCache>
            </c:numRef>
          </c:val>
        </c:ser>
        <c:ser>
          <c:idx val="1"/>
          <c:order val="1"/>
          <c:tx>
            <c:v>Soil 2</c:v>
          </c:tx>
          <c:spPr>
            <a:solidFill>
              <a:srgbClr val="4F81BD">
                <a:lumMod val="60000"/>
                <a:lumOff val="4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364431587184428E-3"/>
                  <c:y val="-0.12312201428801653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8317570547595093E-3"/>
                  <c:y val="-1.4274822637101763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4573127435570533E-3"/>
                  <c:y val="-2.988902489964506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0040866134151845E-3"/>
                  <c:y val="-7.810505628949338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'C:\Users\Chuck\Downloads\[Paper II Data.xls]Sheet1'!$AR$159:$AR$165</c:f>
                <c:numCache>
                  <c:formatCode>General</c:formatCode>
                  <c:ptCount val="7"/>
                  <c:pt idx="0">
                    <c:v>0.21070226733527195</c:v>
                  </c:pt>
                  <c:pt idx="1">
                    <c:v>0.10570351920836206</c:v>
                  </c:pt>
                  <c:pt idx="2">
                    <c:v>0.19007759866593715</c:v>
                  </c:pt>
                  <c:pt idx="3">
                    <c:v>1.0671178625625803</c:v>
                  </c:pt>
                  <c:pt idx="4">
                    <c:v>0.27117958000455578</c:v>
                  </c:pt>
                  <c:pt idx="5">
                    <c:v>0.41122787430632057</c:v>
                  </c:pt>
                  <c:pt idx="6">
                    <c:v>0.73930319240735731</c:v>
                  </c:pt>
                </c:numCache>
              </c:numRef>
            </c:plus>
            <c:minus>
              <c:numRef>
                <c:f>'C:\Users\Chuck\Downloads\[Paper II Data.xls]Sheet1'!$AR$159:$AR$165</c:f>
                <c:numCache>
                  <c:formatCode>General</c:formatCode>
                  <c:ptCount val="7"/>
                  <c:pt idx="0">
                    <c:v>0.21070226733527195</c:v>
                  </c:pt>
                  <c:pt idx="1">
                    <c:v>0.10570351920836206</c:v>
                  </c:pt>
                  <c:pt idx="2">
                    <c:v>0.19007759866593715</c:v>
                  </c:pt>
                  <c:pt idx="3">
                    <c:v>1.0671178625625803</c:v>
                  </c:pt>
                  <c:pt idx="4">
                    <c:v>0.27117958000455578</c:v>
                  </c:pt>
                  <c:pt idx="5">
                    <c:v>0.41122787430632057</c:v>
                  </c:pt>
                  <c:pt idx="6">
                    <c:v>0.73930319240735731</c:v>
                  </c:pt>
                </c:numCache>
              </c:numRef>
            </c:minus>
            <c:spPr>
              <a:solidFill>
                <a:srgbClr val="4F81BD">
                  <a:lumMod val="60000"/>
                  <a:lumOff val="40000"/>
                </a:srgbClr>
              </a:solidFill>
              <a:ln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Data.xls]Sheet1'!$R$159:$R$165</c:f>
              <c:numCache>
                <c:formatCode>General</c:formatCode>
                <c:ptCount val="7"/>
              </c:numCache>
            </c:numRef>
          </c:cat>
          <c:val>
            <c:numRef>
              <c:f>'C:\Users\Chuck\Downloads\[Paper II Data.xls]Sheet1'!$AQ$159:$AQ$165</c:f>
              <c:numCache>
                <c:formatCode>General</c:formatCode>
                <c:ptCount val="7"/>
                <c:pt idx="0">
                  <c:v>-3.766558425468753</c:v>
                </c:pt>
                <c:pt idx="1">
                  <c:v>-3.8708834909031999</c:v>
                </c:pt>
                <c:pt idx="2">
                  <c:v>-3.8342513871385351</c:v>
                </c:pt>
                <c:pt idx="3">
                  <c:v>-4.0392940416237186</c:v>
                </c:pt>
                <c:pt idx="4">
                  <c:v>-4.9431460858198291</c:v>
                </c:pt>
                <c:pt idx="5">
                  <c:v>-4.1783925299759623</c:v>
                </c:pt>
                <c:pt idx="6">
                  <c:v>-3.686757170236286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486080"/>
        <c:axId val="40025408"/>
      </c:barChart>
      <c:catAx>
        <c:axId val="37486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40025408"/>
        <c:crosses val="autoZero"/>
        <c:auto val="1"/>
        <c:lblAlgn val="ctr"/>
        <c:lblOffset val="100"/>
        <c:noMultiLvlLbl val="0"/>
      </c:catAx>
      <c:valAx>
        <c:axId val="40025408"/>
        <c:scaling>
          <c:orientation val="minMax"/>
          <c:max val="0"/>
          <c:min val="-6"/>
        </c:scaling>
        <c:delete val="0"/>
        <c:axPos val="l"/>
        <c:numFmt formatCode="0" sourceLinked="0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7486080"/>
        <c:crosses val="autoZero"/>
        <c:crossBetween val="between"/>
        <c:majorUnit val="2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00" b="1" i="0" u="none" strike="noStrike" baseline="0">
          <a:solidFill>
            <a:srgbClr val="000000"/>
          </a:solidFill>
          <a:latin typeface="Arial" pitchFamily="34" charset="0"/>
          <a:ea typeface="Cambria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GB" sz="1200" b="1" i="1" u="none" strike="noStrike" baseline="0">
                <a:solidFill>
                  <a:srgbClr val="000000"/>
                </a:solidFill>
                <a:latin typeface="Arial"/>
                <a:cs typeface="Arial"/>
              </a:rPr>
              <a:t>nifH</a:t>
            </a:r>
            <a:r>
              <a:rPr lang="en-GB" sz="12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/16S</a:t>
            </a:r>
          </a:p>
        </c:rich>
      </c:tx>
      <c:layout>
        <c:manualLayout>
          <c:xMode val="edge"/>
          <c:yMode val="edge"/>
          <c:x val="0.80524867724867732"/>
          <c:y val="0.85714525684289467"/>
        </c:manualLayout>
      </c:layout>
      <c:overlay val="1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2063492063492069E-2"/>
          <c:y val="9.7142857142857142E-2"/>
          <c:w val="0.88253968253968251"/>
          <c:h val="0.8"/>
        </c:manualLayout>
      </c:layout>
      <c:barChart>
        <c:barDir val="col"/>
        <c:grouping val="clustered"/>
        <c:varyColors val="0"/>
        <c:ser>
          <c:idx val="0"/>
          <c:order val="0"/>
          <c:tx>
            <c:v>Soil 1</c:v>
          </c:tx>
          <c:spPr>
            <a:solidFill>
              <a:srgbClr val="4F81BD">
                <a:lumMod val="75000"/>
              </a:srgb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3.300587426571674E-3"/>
                  <c:y val="-5.2847394075740531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2074740657417984E-3"/>
                  <c:y val="-5.1746531683539536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1146939965837695E-3"/>
                  <c:y val="-5.4995125609298832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021580635753811E-3"/>
                  <c:y val="-7.1118110236220472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6.9284672749240182E-3"/>
                  <c:y val="-9.9424371953505772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8461858934299639E-3"/>
                  <c:y val="-1.8552680914885603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5.6739574219888851E-3"/>
                  <c:y val="-0.17372628421447314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'C:\Users\Chuck\Downloads\[Paper II Data.xls]Sheet1'!$BA$149:$BA$155</c:f>
                <c:numCache>
                  <c:formatCode>General</c:formatCode>
                  <c:ptCount val="7"/>
                  <c:pt idx="0">
                    <c:v>0.64085779169798385</c:v>
                  </c:pt>
                  <c:pt idx="1">
                    <c:v>0.59360101177536506</c:v>
                  </c:pt>
                  <c:pt idx="2">
                    <c:v>0.54036568866843149</c:v>
                  </c:pt>
                  <c:pt idx="3">
                    <c:v>0.68904585326711176</c:v>
                  </c:pt>
                  <c:pt idx="4">
                    <c:v>0.94958037800279937</c:v>
                  </c:pt>
                  <c:pt idx="5">
                    <c:v>0.28519254894441087</c:v>
                  </c:pt>
                  <c:pt idx="6">
                    <c:v>1.509550859676249</c:v>
                  </c:pt>
                </c:numCache>
              </c:numRef>
            </c:plus>
            <c:minus>
              <c:numRef>
                <c:f>'C:\Users\Chuck\Downloads\[Paper II Data.xls]Sheet1'!$BA$149:$BA$155</c:f>
                <c:numCache>
                  <c:formatCode>General</c:formatCode>
                  <c:ptCount val="7"/>
                  <c:pt idx="0">
                    <c:v>0.64085779169798385</c:v>
                  </c:pt>
                  <c:pt idx="1">
                    <c:v>0.59360101177536506</c:v>
                  </c:pt>
                  <c:pt idx="2">
                    <c:v>0.54036568866843149</c:v>
                  </c:pt>
                  <c:pt idx="3">
                    <c:v>0.68904585326711176</c:v>
                  </c:pt>
                  <c:pt idx="4">
                    <c:v>0.94958037800279937</c:v>
                  </c:pt>
                  <c:pt idx="5">
                    <c:v>0.28519254894441087</c:v>
                  </c:pt>
                  <c:pt idx="6">
                    <c:v>1.509550859676249</c:v>
                  </c:pt>
                </c:numCache>
              </c:numRef>
            </c:minus>
            <c:spPr>
              <a:solidFill>
                <a:srgbClr val="4F81BD">
                  <a:lumMod val="75000"/>
                </a:srgbClr>
              </a:solidFill>
              <a:ln>
                <a:solidFill>
                  <a:schemeClr val="tx1"/>
                </a:solidFill>
              </a:ln>
            </c:spPr>
          </c:errBars>
          <c:cat>
            <c:numRef>
              <c:f>'C:\Users\Chuck\Downloads\[Paper II Data.xls]Sheet1'!$R$159:$R$165</c:f>
              <c:numCache>
                <c:formatCode>General</c:formatCode>
                <c:ptCount val="7"/>
              </c:numCache>
            </c:numRef>
          </c:cat>
          <c:val>
            <c:numRef>
              <c:f>'C:\Users\Chuck\Downloads\[Paper II Data.xls]Sheet1'!$AZ$149:$AZ$155</c:f>
              <c:numCache>
                <c:formatCode>General</c:formatCode>
                <c:ptCount val="7"/>
                <c:pt idx="0">
                  <c:v>-2.8179299527597887</c:v>
                </c:pt>
                <c:pt idx="1">
                  <c:v>-2.9547595654436072</c:v>
                </c:pt>
                <c:pt idx="2">
                  <c:v>-2.8018213499695634</c:v>
                </c:pt>
                <c:pt idx="3">
                  <c:v>-3.2380435571682753</c:v>
                </c:pt>
                <c:pt idx="4">
                  <c:v>-3.282890534105805</c:v>
                </c:pt>
                <c:pt idx="5">
                  <c:v>-3.3322852725247873</c:v>
                </c:pt>
                <c:pt idx="6">
                  <c:v>-1.7399118011081862</c:v>
                </c:pt>
              </c:numCache>
            </c:numRef>
          </c:val>
        </c:ser>
        <c:ser>
          <c:idx val="1"/>
          <c:order val="1"/>
          <c:tx>
            <c:v>Soil 2</c:v>
          </c:tx>
          <c:spPr>
            <a:solidFill>
              <a:srgbClr val="4F81BD">
                <a:lumMod val="60000"/>
                <a:lumOff val="4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4.5590967795692237E-3"/>
                  <c:y val="-1.8441694788151476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1062783818689363E-3"/>
                  <c:y val="-3.3174653168353968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1191517726951064E-3"/>
                  <c:y val="-1.6932283464566898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920051660209185E-3"/>
                  <c:y val="-5.9979902512185955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9332583427071182E-3"/>
                  <c:y val="-3.107431571053618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5595550556180898E-3"/>
                  <c:y val="-4.7824221972253451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ab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6518768487271984E-3"/>
                  <c:y val="-0.10034045744281966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c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'C:\Users\Chuck\Downloads\[Paper II Data.xls]Sheet1'!$BA$159:$BA$165</c:f>
                <c:numCache>
                  <c:formatCode>General</c:formatCode>
                  <c:ptCount val="7"/>
                  <c:pt idx="0">
                    <c:v>0.29012486012470545</c:v>
                  </c:pt>
                  <c:pt idx="1">
                    <c:v>0.46797319964378092</c:v>
                  </c:pt>
                  <c:pt idx="2">
                    <c:v>0.24978507996378166</c:v>
                  </c:pt>
                  <c:pt idx="3">
                    <c:v>0.4498007655812688</c:v>
                  </c:pt>
                  <c:pt idx="4">
                    <c:v>0.30773396129114416</c:v>
                  </c:pt>
                  <c:pt idx="5">
                    <c:v>0.58177630633345678</c:v>
                  </c:pt>
                  <c:pt idx="6">
                    <c:v>0.87220565164313157</c:v>
                  </c:pt>
                </c:numCache>
              </c:numRef>
            </c:plus>
            <c:minus>
              <c:numRef>
                <c:f>'C:\Users\Chuck\Downloads\[Paper II Data.xls]Sheet1'!$BA$159:$BA$165</c:f>
                <c:numCache>
                  <c:formatCode>General</c:formatCode>
                  <c:ptCount val="7"/>
                  <c:pt idx="0">
                    <c:v>0.29012486012470545</c:v>
                  </c:pt>
                  <c:pt idx="1">
                    <c:v>0.46797319964378092</c:v>
                  </c:pt>
                  <c:pt idx="2">
                    <c:v>0.24978507996378166</c:v>
                  </c:pt>
                  <c:pt idx="3">
                    <c:v>0.4498007655812688</c:v>
                  </c:pt>
                  <c:pt idx="4">
                    <c:v>0.30773396129114416</c:v>
                  </c:pt>
                  <c:pt idx="5">
                    <c:v>0.58177630633345678</c:v>
                  </c:pt>
                  <c:pt idx="6">
                    <c:v>0.87220565164313157</c:v>
                  </c:pt>
                </c:numCache>
              </c:numRef>
            </c:minus>
            <c:spPr>
              <a:solidFill>
                <a:srgbClr val="4F81BD">
                  <a:lumMod val="60000"/>
                  <a:lumOff val="40000"/>
                </a:srgbClr>
              </a:solidFill>
              <a:ln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Data.xls]Sheet1'!$R$159:$R$165</c:f>
              <c:numCache>
                <c:formatCode>General</c:formatCode>
                <c:ptCount val="7"/>
              </c:numCache>
            </c:numRef>
          </c:cat>
          <c:val>
            <c:numRef>
              <c:f>'C:\Users\Chuck\Downloads\[Paper II Data.xls]Sheet1'!$AZ$159:$AZ$165</c:f>
              <c:numCache>
                <c:formatCode>General</c:formatCode>
                <c:ptCount val="7"/>
                <c:pt idx="0">
                  <c:v>-2.5188282553484593</c:v>
                </c:pt>
                <c:pt idx="1">
                  <c:v>-2.83690523722044</c:v>
                </c:pt>
                <c:pt idx="2">
                  <c:v>-3.001579485213925</c:v>
                </c:pt>
                <c:pt idx="3">
                  <c:v>-2.8930063069274414</c:v>
                </c:pt>
                <c:pt idx="4">
                  <c:v>-2.98123017760896</c:v>
                </c:pt>
                <c:pt idx="5">
                  <c:v>-2.9841770891662498</c:v>
                </c:pt>
                <c:pt idx="6">
                  <c:v>-1.2617303530475321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206848"/>
        <c:axId val="71553536"/>
      </c:barChart>
      <c:catAx>
        <c:axId val="40206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71553536"/>
        <c:crosses val="autoZero"/>
        <c:auto val="1"/>
        <c:lblAlgn val="ctr"/>
        <c:lblOffset val="100"/>
        <c:noMultiLvlLbl val="0"/>
      </c:catAx>
      <c:valAx>
        <c:axId val="71553536"/>
        <c:scaling>
          <c:orientation val="minMax"/>
          <c:max val="0"/>
          <c:min val="-6"/>
        </c:scaling>
        <c:delete val="0"/>
        <c:axPos val="l"/>
        <c:numFmt formatCode="0" sourceLinked="0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0206848"/>
        <c:crosses val="autoZero"/>
        <c:crossBetween val="between"/>
        <c:majorUnit val="2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00" b="1" i="0" u="none" strike="noStrike" baseline="0">
          <a:solidFill>
            <a:srgbClr val="000000"/>
          </a:solidFill>
          <a:latin typeface="Arial" pitchFamily="34" charset="0"/>
          <a:ea typeface="Cambria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0909152785134899"/>
          <c:y val="7.5117715291755122E-2"/>
          <c:w val="0.77879018344632889"/>
          <c:h val="0.6666697232143266"/>
        </c:manualLayout>
      </c:layout>
      <c:barChart>
        <c:barDir val="col"/>
        <c:grouping val="clustered"/>
        <c:varyColors val="0"/>
        <c:ser>
          <c:idx val="0"/>
          <c:order val="0"/>
          <c:tx>
            <c:v>No Nodules</c:v>
          </c:tx>
          <c:spPr>
            <a:solidFill>
              <a:srgbClr val="4F81BD">
                <a:lumMod val="75000"/>
              </a:srgbClr>
            </a:solidFill>
            <a:ln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'C:\Users\Chuck\Downloads\[Paper II Data.xls]Sheet5'!$I$37:$I$39</c:f>
                <c:numCache>
                  <c:formatCode>General</c:formatCode>
                  <c:ptCount val="3"/>
                  <c:pt idx="0">
                    <c:v>31.347694314022959</c:v>
                  </c:pt>
                  <c:pt idx="1">
                    <c:v>2.3293162700058985</c:v>
                  </c:pt>
                  <c:pt idx="2">
                    <c:v>11.601461667677174</c:v>
                  </c:pt>
                </c:numCache>
              </c:numRef>
            </c:plus>
            <c:minus>
              <c:numRef>
                <c:f>'C:\Users\Chuck\Downloads\[Paper II Data.xls]Sheet5'!$I$37:$I$39</c:f>
                <c:numCache>
                  <c:formatCode>General</c:formatCode>
                  <c:ptCount val="3"/>
                  <c:pt idx="0">
                    <c:v>31.347694314022959</c:v>
                  </c:pt>
                  <c:pt idx="1">
                    <c:v>2.3293162700058985</c:v>
                  </c:pt>
                  <c:pt idx="2">
                    <c:v>11.601461667677174</c:v>
                  </c:pt>
                </c:numCache>
              </c:numRef>
            </c:minus>
            <c:spPr>
              <a:solidFill>
                <a:srgbClr val="4F81BD">
                  <a:lumMod val="75000"/>
                </a:srgbClr>
              </a:solidFill>
              <a:ln>
                <a:solidFill>
                  <a:schemeClr val="tx1"/>
                </a:solidFill>
              </a:ln>
            </c:spPr>
          </c:errBars>
          <c:cat>
            <c:strRef>
              <c:f>'C:\Users\Chuck\Downloads\[Paper II Data.xls]Sheet5'!$F$37:$F$39</c:f>
              <c:strCache>
                <c:ptCount val="3"/>
                <c:pt idx="0">
                  <c:v>Soil 1 500˚C</c:v>
                </c:pt>
                <c:pt idx="1">
                  <c:v>Soil 1 750˚C</c:v>
                </c:pt>
                <c:pt idx="2">
                  <c:v>Soil 2 500˚C</c:v>
                </c:pt>
              </c:strCache>
            </c:strRef>
          </c:cat>
          <c:val>
            <c:numRef>
              <c:f>'C:\Users\Chuck\Downloads\[Paper II Data.xls]Sheet5'!$G$37:$G$39</c:f>
              <c:numCache>
                <c:formatCode>General</c:formatCode>
                <c:ptCount val="3"/>
                <c:pt idx="0">
                  <c:v>106.29566549942065</c:v>
                </c:pt>
                <c:pt idx="1">
                  <c:v>14.75</c:v>
                </c:pt>
                <c:pt idx="2">
                  <c:v>80.380479684978013</c:v>
                </c:pt>
              </c:numCache>
            </c:numRef>
          </c:val>
        </c:ser>
        <c:ser>
          <c:idx val="1"/>
          <c:order val="1"/>
          <c:tx>
            <c:v>Nodules</c:v>
          </c:tx>
          <c:spPr>
            <a:solidFill>
              <a:srgbClr val="4F81BD">
                <a:lumMod val="60000"/>
                <a:lumOff val="4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-3.7428941230862815E-2"/>
                  <c:y val="-5.9879463191653985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 sz="1000"/>
                      <a:t>p=0.044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2479329291889731E-2"/>
                  <c:y val="-9.808868107824617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 sz="1000"/>
                      <a:t>p=0.000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4196285376614579E-2"/>
                  <c:y val="-0.1568861813937514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 sz="1000"/>
                      <a:t>p=0.003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03053396460493E-3"/>
                  <c:y val="-0.10832046387714038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cd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9614823066729957E-3"/>
                  <c:y val="-4.5126753108315959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c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4.4347671975087342E-3"/>
                  <c:y val="-7.8859032015216518E-2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d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3.8679730950030031E-3"/>
                  <c:y val="-0.14381201188959736"/>
                </c:manualLayout>
              </c:layout>
              <c:tx>
                <c:rich>
                  <a:bodyPr/>
                  <a:lstStyle/>
                  <a:p>
                    <a:pPr>
                      <a:defRPr sz="8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GB"/>
                      <a:t>cd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'C:\Users\Chuck\Downloads\[Paper II Data.xls]Sheet5'!$J$37:$J$39</c:f>
                <c:numCache>
                  <c:formatCode>General</c:formatCode>
                  <c:ptCount val="3"/>
                  <c:pt idx="0">
                    <c:v>17.622863719542046</c:v>
                  </c:pt>
                  <c:pt idx="1">
                    <c:v>24.970132470266268</c:v>
                  </c:pt>
                  <c:pt idx="2">
                    <c:v>41.378050170188523</c:v>
                  </c:pt>
                </c:numCache>
              </c:numRef>
            </c:plus>
            <c:minus>
              <c:numRef>
                <c:f>'C:\Users\Chuck\Downloads\[Paper II Data.xls]Sheet5'!$J$37:$J$39</c:f>
                <c:numCache>
                  <c:formatCode>General</c:formatCode>
                  <c:ptCount val="3"/>
                  <c:pt idx="0">
                    <c:v>17.622863719542046</c:v>
                  </c:pt>
                  <c:pt idx="1">
                    <c:v>24.970132470266268</c:v>
                  </c:pt>
                  <c:pt idx="2">
                    <c:v>41.378050170188523</c:v>
                  </c:pt>
                </c:numCache>
              </c:numRef>
            </c:minus>
            <c:spPr>
              <a:solidFill>
                <a:srgbClr val="4F81BD">
                  <a:lumMod val="60000"/>
                  <a:lumOff val="40000"/>
                </a:srgbClr>
              </a:solidFill>
              <a:ln>
                <a:solidFill>
                  <a:sysClr val="windowText" lastClr="000000"/>
                </a:solidFill>
              </a:ln>
            </c:spPr>
          </c:errBars>
          <c:cat>
            <c:strRef>
              <c:f>'C:\Users\Chuck\Downloads\[Paper II Data.xls]Sheet5'!$F$37:$F$39</c:f>
              <c:strCache>
                <c:ptCount val="3"/>
                <c:pt idx="0">
                  <c:v>Soil 1 500˚C</c:v>
                </c:pt>
                <c:pt idx="1">
                  <c:v>Soil 1 750˚C</c:v>
                </c:pt>
                <c:pt idx="2">
                  <c:v>Soil 2 500˚C</c:v>
                </c:pt>
              </c:strCache>
            </c:strRef>
          </c:cat>
          <c:val>
            <c:numRef>
              <c:f>'C:\Users\Chuck\Downloads\[Paper II Data.xls]Sheet5'!$H$37:$H$39</c:f>
              <c:numCache>
                <c:formatCode>General</c:formatCode>
                <c:ptCount val="3"/>
                <c:pt idx="0">
                  <c:v>142.2335389704642</c:v>
                </c:pt>
                <c:pt idx="1">
                  <c:v>60.34829095419834</c:v>
                </c:pt>
                <c:pt idx="2">
                  <c:v>134.25844529406103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946688"/>
        <c:axId val="40018496"/>
      </c:barChart>
      <c:catAx>
        <c:axId val="40946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0018496"/>
        <c:crosses val="autoZero"/>
        <c:auto val="1"/>
        <c:lblAlgn val="ctr"/>
        <c:lblOffset val="100"/>
        <c:noMultiLvlLbl val="0"/>
      </c:catAx>
      <c:valAx>
        <c:axId val="40018496"/>
        <c:scaling>
          <c:orientation val="minMax"/>
          <c:max val="200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1200"/>
                  <a:t>Total Biomass (mg)</a:t>
                </a:r>
              </a:p>
            </c:rich>
          </c:tx>
          <c:layout>
            <c:manualLayout>
              <c:xMode val="edge"/>
              <c:yMode val="edge"/>
              <c:x val="1.9191919191919191E-2"/>
              <c:y val="0.11737138491491381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0946688"/>
        <c:crosses val="autoZero"/>
        <c:crossBetween val="between"/>
        <c:majorUnit val="10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3212130756382725"/>
          <c:y val="0.8779382154695452"/>
          <c:w val="0.44545581802274714"/>
          <c:h val="9.8592042191909091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5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00" b="1" i="0" u="none" strike="noStrike" baseline="0">
          <a:solidFill>
            <a:srgbClr val="000000"/>
          </a:solidFill>
          <a:latin typeface="Arial" pitchFamily="34" charset="0"/>
          <a:ea typeface="Cambria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732938562904217"/>
          <c:y val="0.10738255033557047"/>
          <c:w val="0.84472177783169433"/>
          <c:h val="3.803131991051454E-2"/>
        </c:manualLayout>
      </c:layout>
      <c:barChart>
        <c:barDir val="col"/>
        <c:grouping val="clustered"/>
        <c:varyColors val="0"/>
        <c:ser>
          <c:idx val="4"/>
          <c:order val="0"/>
          <c:tx>
            <c:v>Cont</c:v>
          </c:tx>
          <c:spPr>
            <a:solidFill>
              <a:srgbClr val="EEECE1">
                <a:lumMod val="2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Summary'!$H$46:$H$52</c:f>
                <c:numCache>
                  <c:formatCode>General</c:formatCode>
                  <c:ptCount val="7"/>
                  <c:pt idx="0">
                    <c:v>47.262224534076864</c:v>
                  </c:pt>
                  <c:pt idx="1">
                    <c:v>5.16619341955019</c:v>
                  </c:pt>
                  <c:pt idx="2">
                    <c:v>3.4512021819392049</c:v>
                  </c:pt>
                  <c:pt idx="3">
                    <c:v>8.2408417767811493</c:v>
                  </c:pt>
                  <c:pt idx="4">
                    <c:v>1.3750323888579696</c:v>
                  </c:pt>
                  <c:pt idx="5">
                    <c:v>1.3775328842154562</c:v>
                  </c:pt>
                </c:numCache>
              </c:numRef>
            </c:plus>
            <c:minus>
              <c:numRef>
                <c:f>'C:\Users\Chuck\Downloads\[Paper II Data.xls]Enzymes Summary'!$H$46:$H$52</c:f>
                <c:numCache>
                  <c:formatCode>General</c:formatCode>
                  <c:ptCount val="7"/>
                  <c:pt idx="0">
                    <c:v>47.262224534076864</c:v>
                  </c:pt>
                  <c:pt idx="1">
                    <c:v>5.16619341955019</c:v>
                  </c:pt>
                  <c:pt idx="2">
                    <c:v>3.4512021819392049</c:v>
                  </c:pt>
                  <c:pt idx="3">
                    <c:v>8.2408417767811493</c:v>
                  </c:pt>
                  <c:pt idx="4">
                    <c:v>1.3750323888579696</c:v>
                  </c:pt>
                  <c:pt idx="5">
                    <c:v>1.3775328842154562</c:v>
                  </c:pt>
                </c:numCache>
              </c:numRef>
            </c:minus>
          </c:errBars>
          <c:val>
            <c:numRef>
              <c:f>'C:\Users\Chuck\Downloads\[Paper II Data.xls]Enzymes Summary'!$G$46:$G$52</c:f>
              <c:numCache>
                <c:formatCode>General</c:formatCode>
                <c:ptCount val="7"/>
                <c:pt idx="0">
                  <c:v>425.08334512310898</c:v>
                </c:pt>
                <c:pt idx="1">
                  <c:v>128.60884561786784</c:v>
                </c:pt>
                <c:pt idx="2">
                  <c:v>27.046966810208634</c:v>
                </c:pt>
                <c:pt idx="3">
                  <c:v>2.7452954906734437</c:v>
                </c:pt>
                <c:pt idx="4">
                  <c:v>-2.2376881587994126</c:v>
                </c:pt>
                <c:pt idx="5">
                  <c:v>1.8508166091562634</c:v>
                </c:pt>
              </c:numCache>
            </c:numRef>
          </c:val>
        </c:ser>
        <c:ser>
          <c:idx val="5"/>
          <c:order val="1"/>
          <c:tx>
            <c:v>MA</c:v>
          </c:tx>
          <c:spPr>
            <a:solidFill>
              <a:srgbClr val="EEECE1">
                <a:lumMod val="5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Summary'!$H$67:$H$73</c:f>
                <c:numCache>
                  <c:formatCode>General</c:formatCode>
                  <c:ptCount val="7"/>
                  <c:pt idx="0">
                    <c:v>39.867189257428187</c:v>
                  </c:pt>
                  <c:pt idx="1">
                    <c:v>4.7892551892786637</c:v>
                  </c:pt>
                  <c:pt idx="2">
                    <c:v>4.1406246242388542</c:v>
                  </c:pt>
                  <c:pt idx="3">
                    <c:v>0.84047849043772394</c:v>
                  </c:pt>
                  <c:pt idx="4">
                    <c:v>0.84486648720926527</c:v>
                  </c:pt>
                  <c:pt idx="5">
                    <c:v>1.3591633148222808</c:v>
                  </c:pt>
                </c:numCache>
              </c:numRef>
            </c:plus>
            <c:minus>
              <c:numRef>
                <c:f>'C:\Users\Chuck\Downloads\[Paper II Data.xls]Enzymes Summary'!$H$67:$H$73</c:f>
                <c:numCache>
                  <c:formatCode>General</c:formatCode>
                  <c:ptCount val="7"/>
                  <c:pt idx="0">
                    <c:v>39.867189257428187</c:v>
                  </c:pt>
                  <c:pt idx="1">
                    <c:v>4.7892551892786637</c:v>
                  </c:pt>
                  <c:pt idx="2">
                    <c:v>4.1406246242388542</c:v>
                  </c:pt>
                  <c:pt idx="3">
                    <c:v>0.84047849043772394</c:v>
                  </c:pt>
                  <c:pt idx="4">
                    <c:v>0.84486648720926527</c:v>
                  </c:pt>
                  <c:pt idx="5">
                    <c:v>1.3591633148222808</c:v>
                  </c:pt>
                </c:numCache>
              </c:numRef>
            </c:minus>
          </c:errBars>
          <c:val>
            <c:numRef>
              <c:f>'C:\Users\Chuck\Downloads\[Paper II Data.xls]Enzymes Summary'!$G$67:$G$73</c:f>
              <c:numCache>
                <c:formatCode>General</c:formatCode>
                <c:ptCount val="7"/>
                <c:pt idx="0">
                  <c:v>394.38425057724146</c:v>
                </c:pt>
                <c:pt idx="1">
                  <c:v>103.44925699926588</c:v>
                </c:pt>
                <c:pt idx="2">
                  <c:v>24.382299101378976</c:v>
                </c:pt>
                <c:pt idx="3">
                  <c:v>-1.2715228651268136</c:v>
                </c:pt>
                <c:pt idx="4">
                  <c:v>-2.3027286669714067</c:v>
                </c:pt>
                <c:pt idx="5">
                  <c:v>2.3898560733804386</c:v>
                </c:pt>
              </c:numCache>
            </c:numRef>
          </c:val>
        </c:ser>
        <c:ser>
          <c:idx val="0"/>
          <c:order val="2"/>
          <c:tx>
            <c:v>Clover</c:v>
          </c:tx>
          <c:spPr>
            <a:solidFill>
              <a:srgbClr val="4F81BD">
                <a:lumMod val="75000"/>
              </a:srgbClr>
            </a:solidFill>
            <a:ln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Summary'!$H$53:$H$59</c:f>
                <c:numCache>
                  <c:formatCode>General</c:formatCode>
                  <c:ptCount val="7"/>
                  <c:pt idx="0">
                    <c:v>37.768040459817755</c:v>
                  </c:pt>
                  <c:pt idx="1">
                    <c:v>10.073291659142017</c:v>
                  </c:pt>
                  <c:pt idx="2">
                    <c:v>8.4709559818734217</c:v>
                  </c:pt>
                  <c:pt idx="3">
                    <c:v>1.3874798763989598</c:v>
                  </c:pt>
                  <c:pt idx="4">
                    <c:v>0.25189505368241305</c:v>
                  </c:pt>
                  <c:pt idx="5">
                    <c:v>3.7524245047091975</c:v>
                  </c:pt>
                </c:numCache>
              </c:numRef>
            </c:plus>
            <c:minus>
              <c:numRef>
                <c:f>'C:\Users\Chuck\Downloads\[Paper II Data.xls]Enzymes Summary'!$H$53:$H$59</c:f>
                <c:numCache>
                  <c:formatCode>General</c:formatCode>
                  <c:ptCount val="7"/>
                  <c:pt idx="0">
                    <c:v>37.768040459817755</c:v>
                  </c:pt>
                  <c:pt idx="1">
                    <c:v>10.073291659142017</c:v>
                  </c:pt>
                  <c:pt idx="2">
                    <c:v>8.4709559818734217</c:v>
                  </c:pt>
                  <c:pt idx="3">
                    <c:v>1.3874798763989598</c:v>
                  </c:pt>
                  <c:pt idx="4">
                    <c:v>0.25189505368241305</c:v>
                  </c:pt>
                  <c:pt idx="5">
                    <c:v>3.7524245047091975</c:v>
                  </c:pt>
                </c:numCache>
              </c:numRef>
            </c:minus>
            <c:spPr>
              <a:solidFill>
                <a:schemeClr val="accent1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Summary'!$G$53:$G$59</c:f>
              <c:numCache>
                <c:formatCode>General</c:formatCode>
                <c:ptCount val="7"/>
                <c:pt idx="0">
                  <c:v>345.80058142522398</c:v>
                </c:pt>
                <c:pt idx="1">
                  <c:v>232.81380889445322</c:v>
                </c:pt>
                <c:pt idx="2">
                  <c:v>34.928412061197918</c:v>
                </c:pt>
                <c:pt idx="3">
                  <c:v>0.61968656331875549</c:v>
                </c:pt>
                <c:pt idx="4">
                  <c:v>-0.45653024338494763</c:v>
                </c:pt>
                <c:pt idx="5">
                  <c:v>11.602856889402743</c:v>
                </c:pt>
              </c:numCache>
            </c:numRef>
          </c:val>
        </c:ser>
        <c:ser>
          <c:idx val="1"/>
          <c:order val="3"/>
          <c:tx>
            <c:v>Clover MA</c:v>
          </c:tx>
          <c:spPr>
            <a:solidFill>
              <a:srgbClr val="4F81BD">
                <a:lumMod val="60000"/>
                <a:lumOff val="4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Summary'!$H$74:$H$80</c:f>
                <c:numCache>
                  <c:formatCode>General</c:formatCode>
                  <c:ptCount val="7"/>
                  <c:pt idx="0">
                    <c:v>49.413492078196469</c:v>
                  </c:pt>
                  <c:pt idx="1">
                    <c:v>19.05506668496869</c:v>
                  </c:pt>
                  <c:pt idx="2">
                    <c:v>2.8165888957627696</c:v>
                  </c:pt>
                  <c:pt idx="3">
                    <c:v>1.6435673218712263</c:v>
                  </c:pt>
                  <c:pt idx="4">
                    <c:v>0.89904514235461319</c:v>
                  </c:pt>
                  <c:pt idx="5">
                    <c:v>2.4260644954138484</c:v>
                  </c:pt>
                </c:numCache>
              </c:numRef>
            </c:plus>
            <c:minus>
              <c:numRef>
                <c:f>'C:\Users\Chuck\Downloads\[Paper II Data.xls]Enzymes Summary'!$H$74:$H$80</c:f>
                <c:numCache>
                  <c:formatCode>General</c:formatCode>
                  <c:ptCount val="7"/>
                  <c:pt idx="0">
                    <c:v>49.413492078196469</c:v>
                  </c:pt>
                  <c:pt idx="1">
                    <c:v>19.05506668496869</c:v>
                  </c:pt>
                  <c:pt idx="2">
                    <c:v>2.8165888957627696</c:v>
                  </c:pt>
                  <c:pt idx="3">
                    <c:v>1.6435673218712263</c:v>
                  </c:pt>
                  <c:pt idx="4">
                    <c:v>0.89904514235461319</c:v>
                  </c:pt>
                  <c:pt idx="5">
                    <c:v>2.4260644954138484</c:v>
                  </c:pt>
                </c:numCache>
              </c:numRef>
            </c:minus>
            <c:spPr>
              <a:solidFill>
                <a:schemeClr val="accent1">
                  <a:lumMod val="60000"/>
                  <a:lumOff val="40000"/>
                </a:schemeClr>
              </a:solidFill>
              <a:ln cap="flat"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Summary'!$G$74:$G$80</c:f>
              <c:numCache>
                <c:formatCode>General</c:formatCode>
                <c:ptCount val="7"/>
                <c:pt idx="0">
                  <c:v>361.70997370367866</c:v>
                </c:pt>
                <c:pt idx="1">
                  <c:v>157.61473679472434</c:v>
                </c:pt>
                <c:pt idx="2">
                  <c:v>31.717297895549322</c:v>
                </c:pt>
                <c:pt idx="3">
                  <c:v>1.3702198577489084</c:v>
                </c:pt>
                <c:pt idx="4">
                  <c:v>3.1039398814881585</c:v>
                </c:pt>
                <c:pt idx="5">
                  <c:v>22.673966164226254</c:v>
                </c:pt>
              </c:numCache>
            </c:numRef>
          </c:val>
        </c:ser>
        <c:ser>
          <c:idx val="2"/>
          <c:order val="4"/>
          <c:tx>
            <c:v>Fescue</c:v>
          </c:tx>
          <c:spPr>
            <a:solidFill>
              <a:schemeClr val="accent2">
                <a:lumMod val="75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Summary'!$H$60:$H$66</c:f>
                <c:numCache>
                  <c:formatCode>General</c:formatCode>
                  <c:ptCount val="7"/>
                  <c:pt idx="0">
                    <c:v>103.82965768803508</c:v>
                  </c:pt>
                  <c:pt idx="1">
                    <c:v>30.031782891926333</c:v>
                  </c:pt>
                  <c:pt idx="2">
                    <c:v>2.4029341122331549</c:v>
                  </c:pt>
                  <c:pt idx="3">
                    <c:v>0.17560147807341531</c:v>
                  </c:pt>
                  <c:pt idx="4">
                    <c:v>0.7385119949236616</c:v>
                  </c:pt>
                  <c:pt idx="5">
                    <c:v>1.1447288581344472</c:v>
                  </c:pt>
                </c:numCache>
              </c:numRef>
            </c:plus>
            <c:minus>
              <c:numRef>
                <c:f>'C:\Users\Chuck\Downloads\[Paper II Data.xls]Enzymes Summary'!$H$60:$H$66</c:f>
                <c:numCache>
                  <c:formatCode>General</c:formatCode>
                  <c:ptCount val="7"/>
                  <c:pt idx="0">
                    <c:v>103.82965768803508</c:v>
                  </c:pt>
                  <c:pt idx="1">
                    <c:v>30.031782891926333</c:v>
                  </c:pt>
                  <c:pt idx="2">
                    <c:v>2.4029341122331549</c:v>
                  </c:pt>
                  <c:pt idx="3">
                    <c:v>0.17560147807341531</c:v>
                  </c:pt>
                  <c:pt idx="4">
                    <c:v>0.7385119949236616</c:v>
                  </c:pt>
                  <c:pt idx="5">
                    <c:v>1.1447288581344472</c:v>
                  </c:pt>
                </c:numCache>
              </c:numRef>
            </c:minus>
            <c:spPr>
              <a:solidFill>
                <a:schemeClr val="accent2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Summary'!$G$60:$G$66</c:f>
              <c:numCache>
                <c:formatCode>General</c:formatCode>
                <c:ptCount val="7"/>
                <c:pt idx="0">
                  <c:v>373.70724600978076</c:v>
                </c:pt>
                <c:pt idx="1">
                  <c:v>256.71067872960771</c:v>
                </c:pt>
                <c:pt idx="2">
                  <c:v>34.088068041164696</c:v>
                </c:pt>
                <c:pt idx="3">
                  <c:v>-0.77064952308199453</c:v>
                </c:pt>
                <c:pt idx="4">
                  <c:v>-0.29395159346176114</c:v>
                </c:pt>
                <c:pt idx="5">
                  <c:v>3.5384171087203562</c:v>
                </c:pt>
              </c:numCache>
            </c:numRef>
          </c:val>
        </c:ser>
        <c:ser>
          <c:idx val="3"/>
          <c:order val="5"/>
          <c:tx>
            <c:v>Fescue MA</c:v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Summary'!$H$81:$H$87</c:f>
                <c:numCache>
                  <c:formatCode>General</c:formatCode>
                  <c:ptCount val="7"/>
                  <c:pt idx="0">
                    <c:v>63.724259306186951</c:v>
                  </c:pt>
                  <c:pt idx="1">
                    <c:v>20.119446966283508</c:v>
                  </c:pt>
                  <c:pt idx="2">
                    <c:v>3.5930180571845511</c:v>
                  </c:pt>
                  <c:pt idx="3">
                    <c:v>0.77289098691479563</c:v>
                  </c:pt>
                  <c:pt idx="4">
                    <c:v>0.30129620221675907</c:v>
                  </c:pt>
                  <c:pt idx="5">
                    <c:v>6.5433360688667959</c:v>
                  </c:pt>
                </c:numCache>
              </c:numRef>
            </c:plus>
            <c:minus>
              <c:numRef>
                <c:f>'C:\Users\Chuck\Downloads\[Paper II Data.xls]Enzymes Summary'!$H$81:$H$87</c:f>
                <c:numCache>
                  <c:formatCode>General</c:formatCode>
                  <c:ptCount val="7"/>
                  <c:pt idx="0">
                    <c:v>63.724259306186951</c:v>
                  </c:pt>
                  <c:pt idx="1">
                    <c:v>20.119446966283508</c:v>
                  </c:pt>
                  <c:pt idx="2">
                    <c:v>3.5930180571845511</c:v>
                  </c:pt>
                  <c:pt idx="3">
                    <c:v>0.77289098691479563</c:v>
                  </c:pt>
                  <c:pt idx="4">
                    <c:v>0.30129620221675907</c:v>
                  </c:pt>
                  <c:pt idx="5">
                    <c:v>6.5433360688667959</c:v>
                  </c:pt>
                </c:numCache>
              </c:numRef>
            </c:minus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Summary'!$G$81:$G$87</c:f>
              <c:numCache>
                <c:formatCode>General</c:formatCode>
                <c:ptCount val="7"/>
                <c:pt idx="0">
                  <c:v>387.93179481349762</c:v>
                </c:pt>
                <c:pt idx="1">
                  <c:v>183.73919431401805</c:v>
                </c:pt>
                <c:pt idx="2">
                  <c:v>30.612975297063024</c:v>
                </c:pt>
                <c:pt idx="3">
                  <c:v>-0.10479508862414351</c:v>
                </c:pt>
                <c:pt idx="4">
                  <c:v>-0.54738272880354411</c:v>
                </c:pt>
                <c:pt idx="5">
                  <c:v>3.3928588156720596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2927872"/>
        <c:axId val="121411776"/>
      </c:barChart>
      <c:catAx>
        <c:axId val="182927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21411776"/>
        <c:crosses val="autoZero"/>
        <c:auto val="1"/>
        <c:lblAlgn val="ctr"/>
        <c:lblOffset val="100"/>
        <c:noMultiLvlLbl val="0"/>
      </c:catAx>
      <c:valAx>
        <c:axId val="121411776"/>
        <c:scaling>
          <c:orientation val="minMax"/>
          <c:max val="50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82927872"/>
        <c:crosses val="autoZero"/>
        <c:crossBetween val="between"/>
        <c:majorUnit val="25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1049620765908197E-2"/>
          <c:y val="0.27655043119610051"/>
          <c:w val="0.9283417446834894"/>
          <c:h val="0.59156167979002627"/>
        </c:manualLayout>
      </c:layout>
      <c:overlay val="0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00" b="1" i="0" u="none" strike="noStrike" baseline="0">
          <a:solidFill>
            <a:srgbClr val="000000"/>
          </a:solidFill>
          <a:latin typeface="Arial" pitchFamily="34" charset="0"/>
          <a:ea typeface="Cambria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/>
            </a:pPr>
            <a:r>
              <a:rPr lang="en-GB" sz="1000"/>
              <a:t>Acid Phosphatase Soil 1</a:t>
            </a:r>
          </a:p>
        </c:rich>
      </c:tx>
      <c:layout>
        <c:manualLayout>
          <c:xMode val="edge"/>
          <c:yMode val="edge"/>
          <c:x val="0.63279766824727024"/>
          <c:y val="4.4742729306487695E-3"/>
        </c:manualLayout>
      </c:layout>
      <c:overlay val="1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732938562904217"/>
          <c:y val="0.10738255033557047"/>
          <c:w val="0.84472177783169433"/>
          <c:h val="0.77181208053691275"/>
        </c:manualLayout>
      </c:layout>
      <c:barChart>
        <c:barDir val="col"/>
        <c:grouping val="clustered"/>
        <c:varyColors val="0"/>
        <c:ser>
          <c:idx val="4"/>
          <c:order val="0"/>
          <c:tx>
            <c:v>Cont</c:v>
          </c:tx>
          <c:spPr>
            <a:solidFill>
              <a:srgbClr val="EEECE1">
                <a:lumMod val="2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Summary'!$H$4:$H$10</c:f>
                <c:numCache>
                  <c:formatCode>General</c:formatCode>
                  <c:ptCount val="7"/>
                  <c:pt idx="0">
                    <c:v>12.741016212322126</c:v>
                  </c:pt>
                  <c:pt idx="1">
                    <c:v>19.494342781488303</c:v>
                  </c:pt>
                  <c:pt idx="2">
                    <c:v>21.349511929387923</c:v>
                  </c:pt>
                  <c:pt idx="3">
                    <c:v>1.3111507037087773</c:v>
                  </c:pt>
                  <c:pt idx="4">
                    <c:v>1.2736695679536927</c:v>
                  </c:pt>
                  <c:pt idx="5">
                    <c:v>0.32759474219857465</c:v>
                  </c:pt>
                </c:numCache>
              </c:numRef>
            </c:plus>
            <c:minus>
              <c:numRef>
                <c:f>'C:\Users\Chuck\Downloads\[Paper II Data.xls]Enzymes Summary'!$H$4:$H$10</c:f>
                <c:numCache>
                  <c:formatCode>General</c:formatCode>
                  <c:ptCount val="7"/>
                  <c:pt idx="0">
                    <c:v>12.741016212322126</c:v>
                  </c:pt>
                  <c:pt idx="1">
                    <c:v>19.494342781488303</c:v>
                  </c:pt>
                  <c:pt idx="2">
                    <c:v>21.349511929387923</c:v>
                  </c:pt>
                  <c:pt idx="3">
                    <c:v>1.3111507037087773</c:v>
                  </c:pt>
                  <c:pt idx="4">
                    <c:v>1.2736695679536927</c:v>
                  </c:pt>
                  <c:pt idx="5">
                    <c:v>0.32759474219857465</c:v>
                  </c:pt>
                </c:numCache>
              </c:numRef>
            </c:minus>
          </c:errBars>
          <c:val>
            <c:numRef>
              <c:f>'C:\Users\Chuck\Downloads\[Paper II Data.xls]Enzymes Summary'!$G$4:$G$10</c:f>
              <c:numCache>
                <c:formatCode>General</c:formatCode>
                <c:ptCount val="7"/>
                <c:pt idx="0">
                  <c:v>138.09446811293145</c:v>
                </c:pt>
                <c:pt idx="1">
                  <c:v>97.671616546980985</c:v>
                </c:pt>
                <c:pt idx="2">
                  <c:v>47.749271874817005</c:v>
                </c:pt>
                <c:pt idx="3">
                  <c:v>-1.1398493170618684</c:v>
                </c:pt>
                <c:pt idx="4">
                  <c:v>-3.382508860398008</c:v>
                </c:pt>
                <c:pt idx="5">
                  <c:v>2.2412108242002891</c:v>
                </c:pt>
              </c:numCache>
            </c:numRef>
          </c:val>
        </c:ser>
        <c:ser>
          <c:idx val="5"/>
          <c:order val="1"/>
          <c:tx>
            <c:v>MA</c:v>
          </c:tx>
          <c:spPr>
            <a:solidFill>
              <a:srgbClr val="EEECE1">
                <a:lumMod val="5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Summary'!$H$25:$H$31</c:f>
                <c:numCache>
                  <c:formatCode>General</c:formatCode>
                  <c:ptCount val="7"/>
                  <c:pt idx="0">
                    <c:v>29.719080207471414</c:v>
                  </c:pt>
                  <c:pt idx="1">
                    <c:v>8.812169802039751</c:v>
                  </c:pt>
                  <c:pt idx="2">
                    <c:v>5.7629698493149597</c:v>
                  </c:pt>
                  <c:pt idx="3">
                    <c:v>0.83532317826264268</c:v>
                  </c:pt>
                  <c:pt idx="4">
                    <c:v>0.35381122484719374</c:v>
                  </c:pt>
                  <c:pt idx="5">
                    <c:v>0.96354394057427362</c:v>
                  </c:pt>
                </c:numCache>
              </c:numRef>
            </c:plus>
            <c:minus>
              <c:numRef>
                <c:f>'C:\Users\Chuck\Downloads\[Paper II Data.xls]Enzymes Summary'!$H$25:$H$31</c:f>
                <c:numCache>
                  <c:formatCode>General</c:formatCode>
                  <c:ptCount val="7"/>
                  <c:pt idx="0">
                    <c:v>29.719080207471414</c:v>
                  </c:pt>
                  <c:pt idx="1">
                    <c:v>8.812169802039751</c:v>
                  </c:pt>
                  <c:pt idx="2">
                    <c:v>5.7629698493149597</c:v>
                  </c:pt>
                  <c:pt idx="3">
                    <c:v>0.83532317826264268</c:v>
                  </c:pt>
                  <c:pt idx="4">
                    <c:v>0.35381122484719374</c:v>
                  </c:pt>
                  <c:pt idx="5">
                    <c:v>0.96354394057427362</c:v>
                  </c:pt>
                </c:numCache>
              </c:numRef>
            </c:minus>
          </c:errBars>
          <c:val>
            <c:numRef>
              <c:f>'C:\Users\Chuck\Downloads\[Paper II Data.xls]Enzymes Summary'!$G$25:$G$31</c:f>
              <c:numCache>
                <c:formatCode>General</c:formatCode>
                <c:ptCount val="7"/>
                <c:pt idx="0">
                  <c:v>208.18316556410105</c:v>
                </c:pt>
                <c:pt idx="1">
                  <c:v>124.17162337800167</c:v>
                </c:pt>
                <c:pt idx="2">
                  <c:v>46.117159219054344</c:v>
                </c:pt>
                <c:pt idx="3">
                  <c:v>1.2887465194255794</c:v>
                </c:pt>
                <c:pt idx="4">
                  <c:v>0.19785304293159872</c:v>
                </c:pt>
                <c:pt idx="5">
                  <c:v>5.0734515836652267</c:v>
                </c:pt>
              </c:numCache>
            </c:numRef>
          </c:val>
        </c:ser>
        <c:ser>
          <c:idx val="0"/>
          <c:order val="2"/>
          <c:tx>
            <c:v>Clover</c:v>
          </c:tx>
          <c:spPr>
            <a:solidFill>
              <a:srgbClr val="4F81BD">
                <a:lumMod val="75000"/>
              </a:srgbClr>
            </a:solidFill>
            <a:ln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Data.xls]Acid Phos'!$BA$6:$BA$11</c:f>
                <c:numCache>
                  <c:formatCode>General</c:formatCode>
                  <c:ptCount val="6"/>
                  <c:pt idx="0">
                    <c:v>10.991376177754484</c:v>
                  </c:pt>
                  <c:pt idx="1">
                    <c:v>18.029987213600204</c:v>
                  </c:pt>
                  <c:pt idx="2">
                    <c:v>19.12260231640861</c:v>
                  </c:pt>
                  <c:pt idx="3">
                    <c:v>2.2355072062525143</c:v>
                  </c:pt>
                  <c:pt idx="4">
                    <c:v>0.81808438181385756</c:v>
                  </c:pt>
                  <c:pt idx="5">
                    <c:v>1.108120586092092</c:v>
                  </c:pt>
                </c:numCache>
              </c:numRef>
            </c:plus>
            <c:minus>
              <c:numRef>
                <c:f>'C:\Users\Chuck\Downloads\[Paper II Data.xls]Acid Phos'!$BA$6:$BA$11</c:f>
                <c:numCache>
                  <c:formatCode>General</c:formatCode>
                  <c:ptCount val="6"/>
                  <c:pt idx="0">
                    <c:v>10.991376177754484</c:v>
                  </c:pt>
                  <c:pt idx="1">
                    <c:v>18.029987213600204</c:v>
                  </c:pt>
                  <c:pt idx="2">
                    <c:v>19.12260231640861</c:v>
                  </c:pt>
                  <c:pt idx="3">
                    <c:v>2.2355072062525143</c:v>
                  </c:pt>
                  <c:pt idx="4">
                    <c:v>0.81808438181385756</c:v>
                  </c:pt>
                  <c:pt idx="5">
                    <c:v>1.108120586092092</c:v>
                  </c:pt>
                </c:numCache>
              </c:numRef>
            </c:minus>
            <c:spPr>
              <a:solidFill>
                <a:schemeClr val="accent1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Data.xls]Acid Phos'!$AZ$6:$AZ$11</c:f>
              <c:numCache>
                <c:formatCode>General</c:formatCode>
                <c:ptCount val="6"/>
                <c:pt idx="0">
                  <c:v>126.48904044161334</c:v>
                </c:pt>
                <c:pt idx="1">
                  <c:v>88.863401794611718</c:v>
                </c:pt>
                <c:pt idx="2">
                  <c:v>40.961188028898455</c:v>
                </c:pt>
                <c:pt idx="3">
                  <c:v>2.4003788299501529</c:v>
                </c:pt>
                <c:pt idx="4">
                  <c:v>0.20504292319999659</c:v>
                </c:pt>
                <c:pt idx="5">
                  <c:v>-0.94760592697832557</c:v>
                </c:pt>
              </c:numCache>
            </c:numRef>
          </c:val>
        </c:ser>
        <c:ser>
          <c:idx val="1"/>
          <c:order val="3"/>
          <c:tx>
            <c:v>Clover MA</c:v>
          </c:tx>
          <c:spPr>
            <a:solidFill>
              <a:srgbClr val="4F81BD">
                <a:lumMod val="60000"/>
                <a:lumOff val="4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Data.xls]Acid Phos'!$BA$16:$BA$21</c:f>
                <c:numCache>
                  <c:formatCode>General</c:formatCode>
                  <c:ptCount val="6"/>
                  <c:pt idx="0">
                    <c:v>40.811260224484755</c:v>
                  </c:pt>
                  <c:pt idx="1">
                    <c:v>10.499569940612467</c:v>
                  </c:pt>
                  <c:pt idx="2">
                    <c:v>34.076056151142495</c:v>
                  </c:pt>
                  <c:pt idx="3">
                    <c:v>3.5692770699444285</c:v>
                  </c:pt>
                  <c:pt idx="4">
                    <c:v>0.66891486514965715</c:v>
                  </c:pt>
                  <c:pt idx="5">
                    <c:v>0.95259490752634501</c:v>
                  </c:pt>
                </c:numCache>
              </c:numRef>
            </c:plus>
            <c:minus>
              <c:numRef>
                <c:f>'C:\Users\Chuck\Downloads\[Paper II Data.xls]Acid Phos'!$BA$16:$BA$21</c:f>
                <c:numCache>
                  <c:formatCode>General</c:formatCode>
                  <c:ptCount val="6"/>
                  <c:pt idx="0">
                    <c:v>40.811260224484755</c:v>
                  </c:pt>
                  <c:pt idx="1">
                    <c:v>10.499569940612467</c:v>
                  </c:pt>
                  <c:pt idx="2">
                    <c:v>34.076056151142495</c:v>
                  </c:pt>
                  <c:pt idx="3">
                    <c:v>3.5692770699444285</c:v>
                  </c:pt>
                  <c:pt idx="4">
                    <c:v>0.66891486514965715</c:v>
                  </c:pt>
                  <c:pt idx="5">
                    <c:v>0.95259490752634501</c:v>
                  </c:pt>
                </c:numCache>
              </c:numRef>
            </c:minus>
            <c:spPr>
              <a:solidFill>
                <a:schemeClr val="accent1">
                  <a:lumMod val="60000"/>
                  <a:lumOff val="40000"/>
                </a:schemeClr>
              </a:solidFill>
              <a:ln cap="flat"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Data.xls]Acid Phos'!$AZ$16:$AZ$21</c:f>
              <c:numCache>
                <c:formatCode>General</c:formatCode>
                <c:ptCount val="6"/>
                <c:pt idx="0">
                  <c:v>219.30463158269211</c:v>
                </c:pt>
                <c:pt idx="1">
                  <c:v>149.2841685095793</c:v>
                </c:pt>
                <c:pt idx="2">
                  <c:v>67.576972164343559</c:v>
                </c:pt>
                <c:pt idx="3">
                  <c:v>6.958979654463076</c:v>
                </c:pt>
                <c:pt idx="4">
                  <c:v>3.34184822317471</c:v>
                </c:pt>
                <c:pt idx="5">
                  <c:v>3.4452186861674101</c:v>
                </c:pt>
              </c:numCache>
            </c:numRef>
          </c:val>
        </c:ser>
        <c:ser>
          <c:idx val="2"/>
          <c:order val="4"/>
          <c:tx>
            <c:v>Fescue</c:v>
          </c:tx>
          <c:spPr>
            <a:solidFill>
              <a:schemeClr val="accent2">
                <a:lumMod val="75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Data.xls]Acid Phos'!$BA$26:$BA$31</c:f>
                <c:numCache>
                  <c:formatCode>General</c:formatCode>
                  <c:ptCount val="6"/>
                  <c:pt idx="0">
                    <c:v>29.014955550686103</c:v>
                  </c:pt>
                  <c:pt idx="1">
                    <c:v>7.4388393858740001</c:v>
                  </c:pt>
                  <c:pt idx="2">
                    <c:v>54.588568469914406</c:v>
                  </c:pt>
                  <c:pt idx="3">
                    <c:v>0.21134332380105048</c:v>
                  </c:pt>
                  <c:pt idx="4">
                    <c:v>1.9657140291164779</c:v>
                  </c:pt>
                  <c:pt idx="5">
                    <c:v>2.1298236808470068</c:v>
                  </c:pt>
                </c:numCache>
              </c:numRef>
            </c:plus>
            <c:minus>
              <c:numRef>
                <c:f>'C:\Users\Chuck\Downloads\[Paper II Data.xls]Acid Phos'!$BA$26:$BA$31</c:f>
                <c:numCache>
                  <c:formatCode>General</c:formatCode>
                  <c:ptCount val="6"/>
                  <c:pt idx="0">
                    <c:v>29.014955550686103</c:v>
                  </c:pt>
                  <c:pt idx="1">
                    <c:v>7.4388393858740001</c:v>
                  </c:pt>
                  <c:pt idx="2">
                    <c:v>54.588568469914406</c:v>
                  </c:pt>
                  <c:pt idx="3">
                    <c:v>0.21134332380105048</c:v>
                  </c:pt>
                  <c:pt idx="4">
                    <c:v>1.9657140291164779</c:v>
                  </c:pt>
                  <c:pt idx="5">
                    <c:v>2.1298236808470068</c:v>
                  </c:pt>
                </c:numCache>
              </c:numRef>
            </c:minus>
            <c:spPr>
              <a:solidFill>
                <a:schemeClr val="accent2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Data.xls]Acid Phos'!$AZ$26:$AZ$31</c:f>
              <c:numCache>
                <c:formatCode>General</c:formatCode>
                <c:ptCount val="6"/>
                <c:pt idx="0">
                  <c:v>226.69522796182432</c:v>
                </c:pt>
                <c:pt idx="1">
                  <c:v>210.40927777964384</c:v>
                </c:pt>
                <c:pt idx="2">
                  <c:v>132.29954554322009</c:v>
                </c:pt>
                <c:pt idx="3">
                  <c:v>0.33033449098274237</c:v>
                </c:pt>
                <c:pt idx="4">
                  <c:v>2.5074075392028067E-2</c:v>
                </c:pt>
                <c:pt idx="5">
                  <c:v>0.23232650233853044</c:v>
                </c:pt>
              </c:numCache>
            </c:numRef>
          </c:val>
        </c:ser>
        <c:ser>
          <c:idx val="3"/>
          <c:order val="5"/>
          <c:tx>
            <c:v>Fescue MA</c:v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Data.xls]Acid Phos'!$BA$36:$BA$41</c:f>
                <c:numCache>
                  <c:formatCode>General</c:formatCode>
                  <c:ptCount val="6"/>
                  <c:pt idx="0">
                    <c:v>10.206956831760385</c:v>
                  </c:pt>
                  <c:pt idx="1">
                    <c:v>75.669108166462593</c:v>
                  </c:pt>
                  <c:pt idx="2">
                    <c:v>16.679707174647426</c:v>
                  </c:pt>
                  <c:pt idx="3">
                    <c:v>2.7954574273442905</c:v>
                  </c:pt>
                  <c:pt idx="4">
                    <c:v>1.1206758121179767</c:v>
                  </c:pt>
                  <c:pt idx="5">
                    <c:v>0.4047269072476144</c:v>
                  </c:pt>
                </c:numCache>
              </c:numRef>
            </c:plus>
            <c:minus>
              <c:numRef>
                <c:f>'C:\Users\Chuck\Downloads\[Paper II Data.xls]Acid Phos'!$BA$36:$BA$41</c:f>
                <c:numCache>
                  <c:formatCode>General</c:formatCode>
                  <c:ptCount val="6"/>
                  <c:pt idx="0">
                    <c:v>10.206956831760385</c:v>
                  </c:pt>
                  <c:pt idx="1">
                    <c:v>75.669108166462593</c:v>
                  </c:pt>
                  <c:pt idx="2">
                    <c:v>16.679707174647426</c:v>
                  </c:pt>
                  <c:pt idx="3">
                    <c:v>2.7954574273442905</c:v>
                  </c:pt>
                  <c:pt idx="4">
                    <c:v>1.1206758121179767</c:v>
                  </c:pt>
                  <c:pt idx="5">
                    <c:v>0.4047269072476144</c:v>
                  </c:pt>
                </c:numCache>
              </c:numRef>
            </c:minus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Data.xls]Acid Phos'!$AZ$36:$AZ$41</c:f>
              <c:numCache>
                <c:formatCode>General</c:formatCode>
                <c:ptCount val="6"/>
                <c:pt idx="0">
                  <c:v>198.44524985202273</c:v>
                </c:pt>
                <c:pt idx="1">
                  <c:v>188.46260410145169</c:v>
                </c:pt>
                <c:pt idx="2">
                  <c:v>65.158795652120006</c:v>
                </c:pt>
                <c:pt idx="3">
                  <c:v>5.3396349411081809</c:v>
                </c:pt>
                <c:pt idx="4">
                  <c:v>2.3357003813626949</c:v>
                </c:pt>
                <c:pt idx="5">
                  <c:v>2.1705351500888415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110656"/>
        <c:axId val="75677696"/>
      </c:barChart>
      <c:catAx>
        <c:axId val="79110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75677696"/>
        <c:crosses val="autoZero"/>
        <c:auto val="1"/>
        <c:lblAlgn val="ctr"/>
        <c:lblOffset val="100"/>
        <c:noMultiLvlLbl val="0"/>
      </c:catAx>
      <c:valAx>
        <c:axId val="75677696"/>
        <c:scaling>
          <c:orientation val="minMax"/>
          <c:max val="50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79110656"/>
        <c:crosses val="autoZero"/>
        <c:crossBetween val="between"/>
        <c:majorUnit val="25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00" b="1" i="0" u="none" strike="noStrike" baseline="0">
          <a:solidFill>
            <a:srgbClr val="000000"/>
          </a:solidFill>
          <a:latin typeface="Arial" pitchFamily="34" charset="0"/>
          <a:ea typeface="Cambria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800"/>
            </a:pPr>
            <a:r>
              <a:rPr lang="en-GB" sz="800"/>
              <a:t>Acid Phosphatase Soil 2</a:t>
            </a:r>
          </a:p>
        </c:rich>
      </c:tx>
      <c:layout>
        <c:manualLayout>
          <c:xMode val="edge"/>
          <c:yMode val="edge"/>
          <c:x val="0.63279766824727024"/>
          <c:y val="4.4742729306487695E-3"/>
        </c:manualLayout>
      </c:layout>
      <c:overlay val="1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732938562904217"/>
          <c:y val="0.10738255033557047"/>
          <c:w val="0.84472177783169433"/>
          <c:h val="0.77181208053691275"/>
        </c:manualLayout>
      </c:layout>
      <c:barChart>
        <c:barDir val="col"/>
        <c:grouping val="clustered"/>
        <c:varyColors val="0"/>
        <c:ser>
          <c:idx val="4"/>
          <c:order val="0"/>
          <c:tx>
            <c:v>Cont</c:v>
          </c:tx>
          <c:spPr>
            <a:solidFill>
              <a:srgbClr val="EEECE1">
                <a:lumMod val="2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Summary'!$H$46:$H$52</c:f>
                <c:numCache>
                  <c:formatCode>General</c:formatCode>
                  <c:ptCount val="7"/>
                  <c:pt idx="0">
                    <c:v>47.262224534076864</c:v>
                  </c:pt>
                  <c:pt idx="1">
                    <c:v>5.16619341955019</c:v>
                  </c:pt>
                  <c:pt idx="2">
                    <c:v>3.4512021819392049</c:v>
                  </c:pt>
                  <c:pt idx="3">
                    <c:v>8.2408417767811493</c:v>
                  </c:pt>
                  <c:pt idx="4">
                    <c:v>1.3750323888579696</c:v>
                  </c:pt>
                  <c:pt idx="5">
                    <c:v>1.3775328842154562</c:v>
                  </c:pt>
                </c:numCache>
              </c:numRef>
            </c:plus>
            <c:minus>
              <c:numRef>
                <c:f>'C:\Users\Chuck\Downloads\[Paper II Data.xls]Enzymes Summary'!$H$46:$H$52</c:f>
                <c:numCache>
                  <c:formatCode>General</c:formatCode>
                  <c:ptCount val="7"/>
                  <c:pt idx="0">
                    <c:v>47.262224534076864</c:v>
                  </c:pt>
                  <c:pt idx="1">
                    <c:v>5.16619341955019</c:v>
                  </c:pt>
                  <c:pt idx="2">
                    <c:v>3.4512021819392049</c:v>
                  </c:pt>
                  <c:pt idx="3">
                    <c:v>8.2408417767811493</c:v>
                  </c:pt>
                  <c:pt idx="4">
                    <c:v>1.3750323888579696</c:v>
                  </c:pt>
                  <c:pt idx="5">
                    <c:v>1.3775328842154562</c:v>
                  </c:pt>
                </c:numCache>
              </c:numRef>
            </c:minus>
          </c:errBars>
          <c:val>
            <c:numRef>
              <c:f>'C:\Users\Chuck\Downloads\[Paper II Data.xls]Enzymes Summary'!$G$46:$G$52</c:f>
              <c:numCache>
                <c:formatCode>General</c:formatCode>
                <c:ptCount val="7"/>
                <c:pt idx="0">
                  <c:v>425.08334512310898</c:v>
                </c:pt>
                <c:pt idx="1">
                  <c:v>128.60884561786784</c:v>
                </c:pt>
                <c:pt idx="2">
                  <c:v>27.046966810208634</c:v>
                </c:pt>
                <c:pt idx="3">
                  <c:v>2.7452954906734437</c:v>
                </c:pt>
                <c:pt idx="4">
                  <c:v>-2.2376881587994126</c:v>
                </c:pt>
                <c:pt idx="5">
                  <c:v>1.8508166091562634</c:v>
                </c:pt>
              </c:numCache>
            </c:numRef>
          </c:val>
        </c:ser>
        <c:ser>
          <c:idx val="5"/>
          <c:order val="1"/>
          <c:tx>
            <c:v>MA</c:v>
          </c:tx>
          <c:spPr>
            <a:solidFill>
              <a:srgbClr val="EEECE1">
                <a:lumMod val="5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Summary'!$H$67:$H$73</c:f>
                <c:numCache>
                  <c:formatCode>General</c:formatCode>
                  <c:ptCount val="7"/>
                  <c:pt idx="0">
                    <c:v>39.867189257428187</c:v>
                  </c:pt>
                  <c:pt idx="1">
                    <c:v>4.7892551892786637</c:v>
                  </c:pt>
                  <c:pt idx="2">
                    <c:v>4.1406246242388542</c:v>
                  </c:pt>
                  <c:pt idx="3">
                    <c:v>0.84047849043772394</c:v>
                  </c:pt>
                  <c:pt idx="4">
                    <c:v>0.84486648720926527</c:v>
                  </c:pt>
                  <c:pt idx="5">
                    <c:v>1.3591633148222808</c:v>
                  </c:pt>
                </c:numCache>
              </c:numRef>
            </c:plus>
            <c:minus>
              <c:numRef>
                <c:f>'C:\Users\Chuck\Downloads\[Paper II Data.xls]Enzymes Summary'!$H$67:$H$73</c:f>
                <c:numCache>
                  <c:formatCode>General</c:formatCode>
                  <c:ptCount val="7"/>
                  <c:pt idx="0">
                    <c:v>39.867189257428187</c:v>
                  </c:pt>
                  <c:pt idx="1">
                    <c:v>4.7892551892786637</c:v>
                  </c:pt>
                  <c:pt idx="2">
                    <c:v>4.1406246242388542</c:v>
                  </c:pt>
                  <c:pt idx="3">
                    <c:v>0.84047849043772394</c:v>
                  </c:pt>
                  <c:pt idx="4">
                    <c:v>0.84486648720926527</c:v>
                  </c:pt>
                  <c:pt idx="5">
                    <c:v>1.3591633148222808</c:v>
                  </c:pt>
                </c:numCache>
              </c:numRef>
            </c:minus>
          </c:errBars>
          <c:val>
            <c:numRef>
              <c:f>'C:\Users\Chuck\Downloads\[Paper II Data.xls]Enzymes Summary'!$G$67:$G$73</c:f>
              <c:numCache>
                <c:formatCode>General</c:formatCode>
                <c:ptCount val="7"/>
                <c:pt idx="0">
                  <c:v>394.38425057724146</c:v>
                </c:pt>
                <c:pt idx="1">
                  <c:v>103.44925699926588</c:v>
                </c:pt>
                <c:pt idx="2">
                  <c:v>24.382299101378976</c:v>
                </c:pt>
                <c:pt idx="3">
                  <c:v>-1.2715228651268136</c:v>
                </c:pt>
                <c:pt idx="4">
                  <c:v>-2.3027286669714067</c:v>
                </c:pt>
                <c:pt idx="5">
                  <c:v>2.3898560733804386</c:v>
                </c:pt>
              </c:numCache>
            </c:numRef>
          </c:val>
        </c:ser>
        <c:ser>
          <c:idx val="0"/>
          <c:order val="2"/>
          <c:tx>
            <c:v>Clover</c:v>
          </c:tx>
          <c:spPr>
            <a:solidFill>
              <a:srgbClr val="4F81BD">
                <a:lumMod val="75000"/>
              </a:srgbClr>
            </a:solidFill>
            <a:ln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Summary'!$H$53:$H$59</c:f>
                <c:numCache>
                  <c:formatCode>General</c:formatCode>
                  <c:ptCount val="7"/>
                  <c:pt idx="0">
                    <c:v>37.768040459817755</c:v>
                  </c:pt>
                  <c:pt idx="1">
                    <c:v>10.073291659142017</c:v>
                  </c:pt>
                  <c:pt idx="2">
                    <c:v>8.4709559818734217</c:v>
                  </c:pt>
                  <c:pt idx="3">
                    <c:v>1.3874798763989598</c:v>
                  </c:pt>
                  <c:pt idx="4">
                    <c:v>0.25189505368241305</c:v>
                  </c:pt>
                  <c:pt idx="5">
                    <c:v>3.7524245047091975</c:v>
                  </c:pt>
                </c:numCache>
              </c:numRef>
            </c:plus>
            <c:minus>
              <c:numRef>
                <c:f>'C:\Users\Chuck\Downloads\[Paper II Data.xls]Enzymes Summary'!$H$53:$H$59</c:f>
                <c:numCache>
                  <c:formatCode>General</c:formatCode>
                  <c:ptCount val="7"/>
                  <c:pt idx="0">
                    <c:v>37.768040459817755</c:v>
                  </c:pt>
                  <c:pt idx="1">
                    <c:v>10.073291659142017</c:v>
                  </c:pt>
                  <c:pt idx="2">
                    <c:v>8.4709559818734217</c:v>
                  </c:pt>
                  <c:pt idx="3">
                    <c:v>1.3874798763989598</c:v>
                  </c:pt>
                  <c:pt idx="4">
                    <c:v>0.25189505368241305</c:v>
                  </c:pt>
                  <c:pt idx="5">
                    <c:v>3.7524245047091975</c:v>
                  </c:pt>
                </c:numCache>
              </c:numRef>
            </c:minus>
            <c:spPr>
              <a:solidFill>
                <a:schemeClr val="accent1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Summary'!$G$53:$G$59</c:f>
              <c:numCache>
                <c:formatCode>General</c:formatCode>
                <c:ptCount val="7"/>
                <c:pt idx="0">
                  <c:v>345.80058142522398</c:v>
                </c:pt>
                <c:pt idx="1">
                  <c:v>232.81380889445322</c:v>
                </c:pt>
                <c:pt idx="2">
                  <c:v>34.928412061197918</c:v>
                </c:pt>
                <c:pt idx="3">
                  <c:v>0.61968656331875549</c:v>
                </c:pt>
                <c:pt idx="4">
                  <c:v>-0.45653024338494763</c:v>
                </c:pt>
                <c:pt idx="5">
                  <c:v>11.602856889402743</c:v>
                </c:pt>
              </c:numCache>
            </c:numRef>
          </c:val>
        </c:ser>
        <c:ser>
          <c:idx val="1"/>
          <c:order val="3"/>
          <c:tx>
            <c:v>Clover MA</c:v>
          </c:tx>
          <c:spPr>
            <a:solidFill>
              <a:srgbClr val="4F81BD">
                <a:lumMod val="60000"/>
                <a:lumOff val="4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Summary'!$H$74:$H$80</c:f>
                <c:numCache>
                  <c:formatCode>General</c:formatCode>
                  <c:ptCount val="7"/>
                  <c:pt idx="0">
                    <c:v>49.413492078196469</c:v>
                  </c:pt>
                  <c:pt idx="1">
                    <c:v>19.05506668496869</c:v>
                  </c:pt>
                  <c:pt idx="2">
                    <c:v>2.8165888957627696</c:v>
                  </c:pt>
                  <c:pt idx="3">
                    <c:v>1.6435673218712263</c:v>
                  </c:pt>
                  <c:pt idx="4">
                    <c:v>0.89904514235461319</c:v>
                  </c:pt>
                  <c:pt idx="5">
                    <c:v>2.4260644954138484</c:v>
                  </c:pt>
                </c:numCache>
              </c:numRef>
            </c:plus>
            <c:minus>
              <c:numRef>
                <c:f>'C:\Users\Chuck\Downloads\[Paper II Data.xls]Enzymes Summary'!$H$74:$H$80</c:f>
                <c:numCache>
                  <c:formatCode>General</c:formatCode>
                  <c:ptCount val="7"/>
                  <c:pt idx="0">
                    <c:v>49.413492078196469</c:v>
                  </c:pt>
                  <c:pt idx="1">
                    <c:v>19.05506668496869</c:v>
                  </c:pt>
                  <c:pt idx="2">
                    <c:v>2.8165888957627696</c:v>
                  </c:pt>
                  <c:pt idx="3">
                    <c:v>1.6435673218712263</c:v>
                  </c:pt>
                  <c:pt idx="4">
                    <c:v>0.89904514235461319</c:v>
                  </c:pt>
                  <c:pt idx="5">
                    <c:v>2.4260644954138484</c:v>
                  </c:pt>
                </c:numCache>
              </c:numRef>
            </c:minus>
            <c:spPr>
              <a:solidFill>
                <a:schemeClr val="accent1">
                  <a:lumMod val="60000"/>
                  <a:lumOff val="40000"/>
                </a:schemeClr>
              </a:solidFill>
              <a:ln cap="flat"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Summary'!$G$74:$G$80</c:f>
              <c:numCache>
                <c:formatCode>General</c:formatCode>
                <c:ptCount val="7"/>
                <c:pt idx="0">
                  <c:v>361.70997370367866</c:v>
                </c:pt>
                <c:pt idx="1">
                  <c:v>157.61473679472434</c:v>
                </c:pt>
                <c:pt idx="2">
                  <c:v>31.717297895549322</c:v>
                </c:pt>
                <c:pt idx="3">
                  <c:v>1.3702198577489084</c:v>
                </c:pt>
                <c:pt idx="4">
                  <c:v>3.1039398814881585</c:v>
                </c:pt>
                <c:pt idx="5">
                  <c:v>22.673966164226254</c:v>
                </c:pt>
              </c:numCache>
            </c:numRef>
          </c:val>
        </c:ser>
        <c:ser>
          <c:idx val="2"/>
          <c:order val="4"/>
          <c:tx>
            <c:v>Fescue</c:v>
          </c:tx>
          <c:spPr>
            <a:solidFill>
              <a:schemeClr val="accent2">
                <a:lumMod val="75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Summary'!$H$60:$H$66</c:f>
                <c:numCache>
                  <c:formatCode>General</c:formatCode>
                  <c:ptCount val="7"/>
                  <c:pt idx="0">
                    <c:v>103.82965768803508</c:v>
                  </c:pt>
                  <c:pt idx="1">
                    <c:v>30.031782891926333</c:v>
                  </c:pt>
                  <c:pt idx="2">
                    <c:v>2.4029341122331549</c:v>
                  </c:pt>
                  <c:pt idx="3">
                    <c:v>0.17560147807341531</c:v>
                  </c:pt>
                  <c:pt idx="4">
                    <c:v>0.7385119949236616</c:v>
                  </c:pt>
                  <c:pt idx="5">
                    <c:v>1.1447288581344472</c:v>
                  </c:pt>
                </c:numCache>
              </c:numRef>
            </c:plus>
            <c:minus>
              <c:numRef>
                <c:f>'C:\Users\Chuck\Downloads\[Paper II Data.xls]Enzymes Summary'!$H$60:$H$66</c:f>
                <c:numCache>
                  <c:formatCode>General</c:formatCode>
                  <c:ptCount val="7"/>
                  <c:pt idx="0">
                    <c:v>103.82965768803508</c:v>
                  </c:pt>
                  <c:pt idx="1">
                    <c:v>30.031782891926333</c:v>
                  </c:pt>
                  <c:pt idx="2">
                    <c:v>2.4029341122331549</c:v>
                  </c:pt>
                  <c:pt idx="3">
                    <c:v>0.17560147807341531</c:v>
                  </c:pt>
                  <c:pt idx="4">
                    <c:v>0.7385119949236616</c:v>
                  </c:pt>
                  <c:pt idx="5">
                    <c:v>1.1447288581344472</c:v>
                  </c:pt>
                </c:numCache>
              </c:numRef>
            </c:minus>
            <c:spPr>
              <a:solidFill>
                <a:schemeClr val="accent2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Summary'!$G$60:$G$66</c:f>
              <c:numCache>
                <c:formatCode>General</c:formatCode>
                <c:ptCount val="7"/>
                <c:pt idx="0">
                  <c:v>373.70724600978076</c:v>
                </c:pt>
                <c:pt idx="1">
                  <c:v>256.71067872960771</c:v>
                </c:pt>
                <c:pt idx="2">
                  <c:v>34.088068041164696</c:v>
                </c:pt>
                <c:pt idx="3">
                  <c:v>-0.77064952308199453</c:v>
                </c:pt>
                <c:pt idx="4">
                  <c:v>-0.29395159346176114</c:v>
                </c:pt>
                <c:pt idx="5">
                  <c:v>3.5384171087203562</c:v>
                </c:pt>
              </c:numCache>
            </c:numRef>
          </c:val>
        </c:ser>
        <c:ser>
          <c:idx val="3"/>
          <c:order val="5"/>
          <c:tx>
            <c:v>Fescue MA</c:v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'C:\Users\Chuck\Downloads\[Paper II Data.xls]Enzymes Summary'!$H$81:$H$87</c:f>
                <c:numCache>
                  <c:formatCode>General</c:formatCode>
                  <c:ptCount val="7"/>
                  <c:pt idx="0">
                    <c:v>63.724259306186951</c:v>
                  </c:pt>
                  <c:pt idx="1">
                    <c:v>20.119446966283508</c:v>
                  </c:pt>
                  <c:pt idx="2">
                    <c:v>3.5930180571845511</c:v>
                  </c:pt>
                  <c:pt idx="3">
                    <c:v>0.77289098691479563</c:v>
                  </c:pt>
                  <c:pt idx="4">
                    <c:v>0.30129620221675907</c:v>
                  </c:pt>
                  <c:pt idx="5">
                    <c:v>6.5433360688667959</c:v>
                  </c:pt>
                </c:numCache>
              </c:numRef>
            </c:plus>
            <c:minus>
              <c:numRef>
                <c:f>'C:\Users\Chuck\Downloads\[Paper II Data.xls]Enzymes Summary'!$H$81:$H$87</c:f>
                <c:numCache>
                  <c:formatCode>General</c:formatCode>
                  <c:ptCount val="7"/>
                  <c:pt idx="0">
                    <c:v>63.724259306186951</c:v>
                  </c:pt>
                  <c:pt idx="1">
                    <c:v>20.119446966283508</c:v>
                  </c:pt>
                  <c:pt idx="2">
                    <c:v>3.5930180571845511</c:v>
                  </c:pt>
                  <c:pt idx="3">
                    <c:v>0.77289098691479563</c:v>
                  </c:pt>
                  <c:pt idx="4">
                    <c:v>0.30129620221675907</c:v>
                  </c:pt>
                  <c:pt idx="5">
                    <c:v>6.5433360688667959</c:v>
                  </c:pt>
                </c:numCache>
              </c:numRef>
            </c:minus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ysClr val="windowText" lastClr="000000"/>
                </a:solidFill>
              </a:ln>
            </c:spPr>
          </c:errBars>
          <c:cat>
            <c:numRef>
              <c:f>'C:\Users\Chuck\Downloads\[Paper II Data.xls]Acid Phos'!$BR$29:$BR$36</c:f>
              <c:numCache>
                <c:formatCode>General</c:formatCode>
                <c:ptCount val="8"/>
              </c:numCache>
            </c:numRef>
          </c:cat>
          <c:val>
            <c:numRef>
              <c:f>'C:\Users\Chuck\Downloads\[Paper II Data.xls]Enzymes Summary'!$G$81:$G$87</c:f>
              <c:numCache>
                <c:formatCode>General</c:formatCode>
                <c:ptCount val="7"/>
                <c:pt idx="0">
                  <c:v>387.93179481349762</c:v>
                </c:pt>
                <c:pt idx="1">
                  <c:v>183.73919431401805</c:v>
                </c:pt>
                <c:pt idx="2">
                  <c:v>30.612975297063024</c:v>
                </c:pt>
                <c:pt idx="3">
                  <c:v>-0.10479508862414351</c:v>
                </c:pt>
                <c:pt idx="4">
                  <c:v>-0.54738272880354411</c:v>
                </c:pt>
                <c:pt idx="5">
                  <c:v>3.3928588156720596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716352"/>
        <c:axId val="80273984"/>
      </c:barChart>
      <c:catAx>
        <c:axId val="79716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80273984"/>
        <c:crosses val="autoZero"/>
        <c:auto val="1"/>
        <c:lblAlgn val="ctr"/>
        <c:lblOffset val="100"/>
        <c:noMultiLvlLbl val="0"/>
      </c:catAx>
      <c:valAx>
        <c:axId val="80273984"/>
        <c:scaling>
          <c:orientation val="minMax"/>
          <c:max val="50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79716352"/>
        <c:crosses val="autoZero"/>
        <c:crossBetween val="between"/>
        <c:majorUnit val="25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00" b="1" i="0" u="none" strike="noStrike" baseline="0">
          <a:solidFill>
            <a:srgbClr val="000000"/>
          </a:solidFill>
          <a:latin typeface="Arial" pitchFamily="34" charset="0"/>
          <a:ea typeface="Cambria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478E-7C38-4C9D-B427-1EAB5269F6B2}" type="datetimeFigureOut">
              <a:rPr lang="en-GB" smtClean="0"/>
              <a:t>29/11/2014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12C65-EE87-41C2-B5A2-3170DBF2D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796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478E-7C38-4C9D-B427-1EAB5269F6B2}" type="datetimeFigureOut">
              <a:rPr lang="en-GB" smtClean="0"/>
              <a:t>29/11/2014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12C65-EE87-41C2-B5A2-3170DBF2D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906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478E-7C38-4C9D-B427-1EAB5269F6B2}" type="datetimeFigureOut">
              <a:rPr lang="en-GB" smtClean="0"/>
              <a:t>29/11/2014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12C65-EE87-41C2-B5A2-3170DBF2D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61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478E-7C38-4C9D-B427-1EAB5269F6B2}" type="datetimeFigureOut">
              <a:rPr lang="en-GB" smtClean="0"/>
              <a:t>29/11/2014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12C65-EE87-41C2-B5A2-3170DBF2D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729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478E-7C38-4C9D-B427-1EAB5269F6B2}" type="datetimeFigureOut">
              <a:rPr lang="en-GB" smtClean="0"/>
              <a:t>29/11/2014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12C65-EE87-41C2-B5A2-3170DBF2D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942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478E-7C38-4C9D-B427-1EAB5269F6B2}" type="datetimeFigureOut">
              <a:rPr lang="en-GB" smtClean="0"/>
              <a:t>29/11/2014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12C65-EE87-41C2-B5A2-3170DBF2D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505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478E-7C38-4C9D-B427-1EAB5269F6B2}" type="datetimeFigureOut">
              <a:rPr lang="en-GB" smtClean="0"/>
              <a:t>29/11/2014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12C65-EE87-41C2-B5A2-3170DBF2D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058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478E-7C38-4C9D-B427-1EAB5269F6B2}" type="datetimeFigureOut">
              <a:rPr lang="en-GB" smtClean="0"/>
              <a:t>29/11/2014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12C65-EE87-41C2-B5A2-3170DBF2D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334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478E-7C38-4C9D-B427-1EAB5269F6B2}" type="datetimeFigureOut">
              <a:rPr lang="en-GB" smtClean="0"/>
              <a:t>29/11/2014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12C65-EE87-41C2-B5A2-3170DBF2D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847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478E-7C38-4C9D-B427-1EAB5269F6B2}" type="datetimeFigureOut">
              <a:rPr lang="en-GB" smtClean="0"/>
              <a:t>29/11/2014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12C65-EE87-41C2-B5A2-3170DBF2D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077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478E-7C38-4C9D-B427-1EAB5269F6B2}" type="datetimeFigureOut">
              <a:rPr lang="en-GB" smtClean="0"/>
              <a:t>29/11/2014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12C65-EE87-41C2-B5A2-3170DBF2D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319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4478E-7C38-4C9D-B427-1EAB5269F6B2}" type="datetimeFigureOut">
              <a:rPr lang="en-GB" smtClean="0"/>
              <a:t>29/11/2014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12C65-EE87-41C2-B5A2-3170DBF2D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034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3.xml"/><Relationship Id="rId3" Type="http://schemas.openxmlformats.org/officeDocument/2006/relationships/chart" Target="../charts/chart8.xml"/><Relationship Id="rId7" Type="http://schemas.openxmlformats.org/officeDocument/2006/relationships/chart" Target="../charts/chart12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10" Type="http://schemas.openxmlformats.org/officeDocument/2006/relationships/chart" Target="../charts/chart15.xml"/><Relationship Id="rId4" Type="http://schemas.openxmlformats.org/officeDocument/2006/relationships/chart" Target="../charts/chart9.xml"/><Relationship Id="rId9" Type="http://schemas.openxmlformats.org/officeDocument/2006/relationships/chart" Target="../charts/char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359321" y="323528"/>
            <a:ext cx="3430141" cy="8820472"/>
            <a:chOff x="359321" y="323528"/>
            <a:chExt cx="3430141" cy="8820472"/>
          </a:xfrm>
        </p:grpSpPr>
        <p:graphicFrame>
          <p:nvGraphicFramePr>
            <p:cNvPr id="4" name="Chart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601471137"/>
                </p:ext>
              </p:extLst>
            </p:nvPr>
          </p:nvGraphicFramePr>
          <p:xfrm>
            <a:off x="692696" y="323528"/>
            <a:ext cx="2962275" cy="18383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5" name="TextBox 7"/>
            <p:cNvSpPr txBox="1">
              <a:spLocks noChangeArrowheads="1"/>
            </p:cNvSpPr>
            <p:nvPr/>
          </p:nvSpPr>
          <p:spPr bwMode="auto">
            <a:xfrm>
              <a:off x="836712" y="2051720"/>
              <a:ext cx="2952750" cy="2857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/>
          </p:spPr>
          <p:txBody>
            <a:bodyPr wrap="square" lIns="91440" tIns="45720" rIns="91440" bIns="45720" anchor="t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rtl="0">
                <a:defRPr sz="1000"/>
              </a:pPr>
              <a:r>
                <a:rPr lang="en-GB" sz="1200" b="1" i="0" u="none" strike="noStrike" baseline="0">
                  <a:solidFill>
                    <a:srgbClr val="000000"/>
                  </a:solidFill>
                  <a:latin typeface="Arial"/>
                  <a:cs typeface="Arial"/>
                </a:rPr>
                <a:t>Treatment (</a:t>
              </a:r>
              <a:r>
                <a:rPr lang="en-GB" sz="1200" b="1" i="0" u="none" strike="noStrike" baseline="0">
                  <a:solidFill>
                    <a:srgbClr val="000000"/>
                  </a:solidFill>
                  <a:latin typeface="Times New Roman"/>
                  <a:cs typeface="Times New Roman"/>
                </a:rPr>
                <a:t>°C)</a:t>
              </a:r>
              <a:endParaRPr lang="en-GB" sz="1200"/>
            </a:p>
          </p:txBody>
        </p:sp>
        <p:graphicFrame>
          <p:nvGraphicFramePr>
            <p:cNvPr id="6" name="Chart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05103216"/>
                </p:ext>
              </p:extLst>
            </p:nvPr>
          </p:nvGraphicFramePr>
          <p:xfrm>
            <a:off x="692696" y="2352654"/>
            <a:ext cx="2971800" cy="16668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7" name="Chart 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638011029"/>
                </p:ext>
              </p:extLst>
            </p:nvPr>
          </p:nvGraphicFramePr>
          <p:xfrm>
            <a:off x="692696" y="4067944"/>
            <a:ext cx="2981325" cy="16478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8" name="Chart 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672466892"/>
                </p:ext>
              </p:extLst>
            </p:nvPr>
          </p:nvGraphicFramePr>
          <p:xfrm>
            <a:off x="692696" y="5796136"/>
            <a:ext cx="3000375" cy="16573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9" name="Chart 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803524386"/>
                </p:ext>
              </p:extLst>
            </p:nvPr>
          </p:nvGraphicFramePr>
          <p:xfrm>
            <a:off x="692696" y="7477125"/>
            <a:ext cx="3000375" cy="16668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10" name="TextBox 7"/>
            <p:cNvSpPr txBox="1">
              <a:spLocks noChangeArrowheads="1"/>
            </p:cNvSpPr>
            <p:nvPr/>
          </p:nvSpPr>
          <p:spPr bwMode="auto">
            <a:xfrm>
              <a:off x="359321" y="1835696"/>
              <a:ext cx="333375" cy="6191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/>
          </p:spPr>
          <p:txBody>
            <a:bodyPr vert="vert270" wrap="square" lIns="91440" tIns="45720" rIns="91440" bIns="4572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rtl="0">
                <a:defRPr sz="1000"/>
              </a:pPr>
              <a:r>
                <a:rPr lang="en-GB" sz="1050" b="1" i="0" u="none" strike="noStrike" baseline="0">
                  <a:solidFill>
                    <a:srgbClr val="000000"/>
                  </a:solidFill>
                  <a:latin typeface="Arial"/>
                  <a:cs typeface="Arial"/>
                </a:rPr>
                <a:t>Log gene copies/16s copy</a:t>
              </a:r>
              <a:endParaRPr lang="en-GB" sz="1050"/>
            </a:p>
          </p:txBody>
        </p:sp>
        <p:sp>
          <p:nvSpPr>
            <p:cNvPr id="11" name="TextBox 7"/>
            <p:cNvSpPr txBox="1">
              <a:spLocks noChangeArrowheads="1"/>
            </p:cNvSpPr>
            <p:nvPr/>
          </p:nvSpPr>
          <p:spPr bwMode="auto">
            <a:xfrm>
              <a:off x="378371" y="545629"/>
              <a:ext cx="314325" cy="13620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/>
          </p:spPr>
          <p:txBody>
            <a:bodyPr vert="vert270" wrap="square" lIns="91440" tIns="45720" rIns="91440" bIns="4572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 rtl="0">
                <a:defRPr sz="1000"/>
              </a:pPr>
              <a:r>
                <a:rPr lang="en-GB" sz="1050" b="1" i="0" u="none" strike="noStrike" baseline="0">
                  <a:solidFill>
                    <a:srgbClr val="000000"/>
                  </a:solidFill>
                  <a:latin typeface="Arial"/>
                  <a:cs typeface="Arial"/>
                </a:rPr>
                <a:t>Log gene copies/g</a:t>
              </a:r>
              <a:endParaRPr lang="en-GB" sz="1050"/>
            </a:p>
          </p:txBody>
        </p:sp>
      </p:grpSp>
    </p:spTree>
    <p:extLst>
      <p:ext uri="{BB962C8B-B14F-4D97-AF65-F5344CB8AC3E}">
        <p14:creationId xmlns:p14="http://schemas.microsoft.com/office/powerpoint/2010/main" val="1438290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3051730"/>
              </p:ext>
            </p:extLst>
          </p:nvPr>
        </p:nvGraphicFramePr>
        <p:xfrm>
          <a:off x="332656" y="251520"/>
          <a:ext cx="4124325" cy="3038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1830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-53678" y="107504"/>
            <a:ext cx="6911678" cy="6348139"/>
            <a:chOff x="-53678" y="107504"/>
            <a:chExt cx="6911678" cy="6348139"/>
          </a:xfrm>
        </p:grpSpPr>
        <p:graphicFrame>
          <p:nvGraphicFramePr>
            <p:cNvPr id="17" name="Chart 1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969644643"/>
                </p:ext>
              </p:extLst>
            </p:nvPr>
          </p:nvGraphicFramePr>
          <p:xfrm>
            <a:off x="395287" y="5922243"/>
            <a:ext cx="6048375" cy="5334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4" name="Chart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071865057"/>
                </p:ext>
              </p:extLst>
            </p:nvPr>
          </p:nvGraphicFramePr>
          <p:xfrm>
            <a:off x="16768" y="107504"/>
            <a:ext cx="3448050" cy="14192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5" name="Chart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071972054"/>
                </p:ext>
              </p:extLst>
            </p:nvPr>
          </p:nvGraphicFramePr>
          <p:xfrm>
            <a:off x="3406502" y="107504"/>
            <a:ext cx="3448050" cy="14192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6" name="Chart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734445257"/>
                </p:ext>
              </p:extLst>
            </p:nvPr>
          </p:nvGraphicFramePr>
          <p:xfrm>
            <a:off x="14511" y="1475656"/>
            <a:ext cx="3448050" cy="14192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7" name="Chart 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86816963"/>
                </p:ext>
              </p:extLst>
            </p:nvPr>
          </p:nvGraphicFramePr>
          <p:xfrm>
            <a:off x="3409950" y="1475656"/>
            <a:ext cx="3448050" cy="14192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graphicFrame>
          <p:nvGraphicFramePr>
            <p:cNvPr id="8" name="Chart 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44072815"/>
                </p:ext>
              </p:extLst>
            </p:nvPr>
          </p:nvGraphicFramePr>
          <p:xfrm>
            <a:off x="0" y="2843808"/>
            <a:ext cx="3448050" cy="14192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  <p:graphicFrame>
          <p:nvGraphicFramePr>
            <p:cNvPr id="9" name="Chart 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248396246"/>
                </p:ext>
              </p:extLst>
            </p:nvPr>
          </p:nvGraphicFramePr>
          <p:xfrm>
            <a:off x="3409950" y="2843808"/>
            <a:ext cx="3448050" cy="14192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  <p:graphicFrame>
          <p:nvGraphicFramePr>
            <p:cNvPr id="10" name="Chart 9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149645741"/>
                </p:ext>
              </p:extLst>
            </p:nvPr>
          </p:nvGraphicFramePr>
          <p:xfrm>
            <a:off x="0" y="4211960"/>
            <a:ext cx="3448050" cy="14192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  <p:graphicFrame>
          <p:nvGraphicFramePr>
            <p:cNvPr id="11" name="Chart 1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785934527"/>
                </p:ext>
              </p:extLst>
            </p:nvPr>
          </p:nvGraphicFramePr>
          <p:xfrm>
            <a:off x="3409950" y="4211960"/>
            <a:ext cx="3448050" cy="14192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0"/>
            </a:graphicData>
          </a:graphic>
        </p:graphicFrame>
        <p:sp>
          <p:nvSpPr>
            <p:cNvPr id="13" name="TextBox 12"/>
            <p:cNvSpPr txBox="1"/>
            <p:nvPr/>
          </p:nvSpPr>
          <p:spPr>
            <a:xfrm>
              <a:off x="3789040" y="5510386"/>
              <a:ext cx="2914650" cy="28575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800" b="1" dirty="0" smtClean="0">
                  <a:latin typeface="Arial" pitchFamily="34" charset="0"/>
                  <a:cs typeface="Arial" pitchFamily="34" charset="0"/>
                </a:rPr>
                <a:t>     air </a:t>
              </a:r>
              <a:r>
                <a:rPr lang="en-GB" sz="800" b="1" baseline="0" dirty="0" smtClean="0">
                  <a:latin typeface="Arial" pitchFamily="34" charset="0"/>
                  <a:cs typeface="Arial" pitchFamily="34" charset="0"/>
                </a:rPr>
                <a:t>     </a:t>
              </a:r>
              <a:r>
                <a:rPr lang="en-GB" sz="8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GB" sz="800" b="1" dirty="0">
                  <a:latin typeface="Arial" pitchFamily="34" charset="0"/>
                  <a:cs typeface="Arial" pitchFamily="34" charset="0"/>
                </a:rPr>
                <a:t>105        250        500         750         1000       SM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04664" y="5508104"/>
              <a:ext cx="2914650" cy="28575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800" b="1" dirty="0" smtClean="0">
                  <a:latin typeface="Arial" pitchFamily="34" charset="0"/>
                  <a:cs typeface="Arial" pitchFamily="34" charset="0"/>
                </a:rPr>
                <a:t>    air</a:t>
              </a:r>
              <a:r>
                <a:rPr lang="en-GB" sz="8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GB" sz="800" b="1" baseline="0" dirty="0" smtClean="0">
                  <a:latin typeface="Arial" pitchFamily="34" charset="0"/>
                  <a:cs typeface="Arial" pitchFamily="34" charset="0"/>
                </a:rPr>
                <a:t>     </a:t>
              </a:r>
              <a:r>
                <a:rPr lang="en-GB" sz="8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GB" sz="800" b="1" dirty="0">
                  <a:latin typeface="Arial" pitchFamily="34" charset="0"/>
                  <a:cs typeface="Arial" pitchFamily="34" charset="0"/>
                </a:rPr>
                <a:t>105        250        500         750         1000       SM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836712" y="6012160"/>
              <a:ext cx="5544616" cy="104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0"/>
            <p:cNvSpPr txBox="1"/>
            <p:nvPr/>
          </p:nvSpPr>
          <p:spPr>
            <a:xfrm>
              <a:off x="395287" y="5868144"/>
              <a:ext cx="6067425" cy="209550"/>
            </a:xfrm>
            <a:prstGeom prst="rect">
              <a:avLst/>
            </a:prstGeom>
            <a:solidFill>
              <a:schemeClr val="bg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00" b="1" dirty="0">
                  <a:latin typeface="Arial" pitchFamily="34" charset="0"/>
                  <a:cs typeface="Arial" pitchFamily="34" charset="0"/>
                </a:rPr>
                <a:t>Treatment (°C)</a:t>
              </a:r>
            </a:p>
          </p:txBody>
        </p:sp>
        <p:sp>
          <p:nvSpPr>
            <p:cNvPr id="19" name="TextBox 20"/>
            <p:cNvSpPr txBox="1">
              <a:spLocks noChangeArrowheads="1"/>
            </p:cNvSpPr>
            <p:nvPr/>
          </p:nvSpPr>
          <p:spPr bwMode="auto">
            <a:xfrm rot="-5400000">
              <a:off x="-654794" y="3444925"/>
              <a:ext cx="1516558" cy="314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 rtl="0">
                <a:lnSpc>
                  <a:spcPts val="800"/>
                </a:lnSpc>
                <a:defRPr sz="1000"/>
              </a:pPr>
              <a:r>
                <a:rPr lang="en-GB" sz="1000" b="1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Activity (µ</a:t>
              </a:r>
              <a:r>
                <a:rPr lang="en-GB" sz="1000" b="1" i="0" u="none" strike="noStrike" baseline="0" dirty="0" err="1">
                  <a:solidFill>
                    <a:srgbClr val="000000"/>
                  </a:solidFill>
                  <a:latin typeface="Arial"/>
                  <a:cs typeface="Arial"/>
                </a:rPr>
                <a:t>gNP</a:t>
              </a:r>
              <a:r>
                <a:rPr lang="en-GB" sz="1000" b="1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/g/hr)</a:t>
              </a:r>
            </a:p>
          </p:txBody>
        </p:sp>
        <p:sp>
          <p:nvSpPr>
            <p:cNvPr id="20" name="TextBox 16"/>
            <p:cNvSpPr txBox="1"/>
            <p:nvPr/>
          </p:nvSpPr>
          <p:spPr>
            <a:xfrm rot="16200000">
              <a:off x="-689844" y="4776119"/>
              <a:ext cx="1581895" cy="30956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>
                  <a:latin typeface="Arial" pitchFamily="34" charset="0"/>
                  <a:cs typeface="Arial" pitchFamily="34" charset="0"/>
                </a:rPr>
                <a:t>Activity (ngNO</a:t>
              </a:r>
              <a:r>
                <a:rPr lang="en-GB" sz="1000" b="1" baseline="-25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GB" sz="1000" b="1">
                  <a:latin typeface="Arial" pitchFamily="34" charset="0"/>
                  <a:cs typeface="Arial" pitchFamily="34" charset="0"/>
                </a:rPr>
                <a:t>/g/hr)</a:t>
              </a:r>
            </a:p>
          </p:txBody>
        </p:sp>
        <p:sp>
          <p:nvSpPr>
            <p:cNvPr id="21" name="TextBox 20"/>
            <p:cNvSpPr txBox="1">
              <a:spLocks noChangeArrowheads="1"/>
            </p:cNvSpPr>
            <p:nvPr/>
          </p:nvSpPr>
          <p:spPr bwMode="auto">
            <a:xfrm rot="-5400000">
              <a:off x="-654794" y="2076773"/>
              <a:ext cx="1516558" cy="314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 rtl="0">
                <a:lnSpc>
                  <a:spcPts val="800"/>
                </a:lnSpc>
                <a:defRPr sz="1000"/>
              </a:pPr>
              <a:r>
                <a:rPr lang="en-GB" sz="1000" b="1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Activity (µ</a:t>
              </a:r>
              <a:r>
                <a:rPr lang="en-GB" sz="1000" b="1" i="0" u="none" strike="noStrike" baseline="0" dirty="0" err="1">
                  <a:solidFill>
                    <a:srgbClr val="000000"/>
                  </a:solidFill>
                  <a:latin typeface="Arial"/>
                  <a:cs typeface="Arial"/>
                </a:rPr>
                <a:t>gNP</a:t>
              </a:r>
              <a:r>
                <a:rPr lang="en-GB" sz="1000" b="1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/g/hr)</a:t>
              </a:r>
            </a:p>
          </p:txBody>
        </p:sp>
        <p:sp>
          <p:nvSpPr>
            <p:cNvPr id="22" name="TextBox 21"/>
            <p:cNvSpPr txBox="1">
              <a:spLocks noChangeArrowheads="1"/>
            </p:cNvSpPr>
            <p:nvPr/>
          </p:nvSpPr>
          <p:spPr bwMode="auto">
            <a:xfrm rot="-5400000">
              <a:off x="-654794" y="708621"/>
              <a:ext cx="1516558" cy="314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 rtl="0">
                <a:lnSpc>
                  <a:spcPts val="800"/>
                </a:lnSpc>
                <a:defRPr sz="1000"/>
              </a:pPr>
              <a:r>
                <a:rPr lang="en-GB" sz="1000" b="1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Activity (µ</a:t>
              </a:r>
              <a:r>
                <a:rPr lang="en-GB" sz="1000" b="1" i="0" u="none" strike="noStrike" baseline="0" dirty="0" err="1">
                  <a:solidFill>
                    <a:srgbClr val="000000"/>
                  </a:solidFill>
                  <a:latin typeface="Arial"/>
                  <a:cs typeface="Arial"/>
                </a:rPr>
                <a:t>gNP</a:t>
              </a:r>
              <a:r>
                <a:rPr lang="en-GB" sz="1000" b="1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/g/hr)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0062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166</Words>
  <Application>Microsoft Office PowerPoint</Application>
  <PresentationFormat>On-screen Show (4:3)</PresentationFormat>
  <Paragraphs>101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Chuck</dc:creator>
  <cp:lastModifiedBy>Chuck</cp:lastModifiedBy>
  <cp:revision>4</cp:revision>
  <dcterms:created xsi:type="dcterms:W3CDTF">2014-11-29T21:47:40Z</dcterms:created>
  <dcterms:modified xsi:type="dcterms:W3CDTF">2014-11-29T22:25:23Z</dcterms:modified>
</cp:coreProperties>
</file>